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2.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45"/>
  </p:notesMasterIdLst>
  <p:sldIdLst>
    <p:sldId id="317" r:id="rId2"/>
    <p:sldId id="319" r:id="rId3"/>
    <p:sldId id="339" r:id="rId4"/>
    <p:sldId id="316" r:id="rId5"/>
    <p:sldId id="352" r:id="rId6"/>
    <p:sldId id="341" r:id="rId7"/>
    <p:sldId id="292" r:id="rId8"/>
    <p:sldId id="342" r:id="rId9"/>
    <p:sldId id="299" r:id="rId10"/>
    <p:sldId id="282" r:id="rId11"/>
    <p:sldId id="283" r:id="rId12"/>
    <p:sldId id="343" r:id="rId13"/>
    <p:sldId id="344" r:id="rId14"/>
    <p:sldId id="321" r:id="rId15"/>
    <p:sldId id="345" r:id="rId16"/>
    <p:sldId id="346" r:id="rId17"/>
    <p:sldId id="348" r:id="rId18"/>
    <p:sldId id="347" r:id="rId19"/>
    <p:sldId id="336" r:id="rId20"/>
    <p:sldId id="340" r:id="rId21"/>
    <p:sldId id="349" r:id="rId22"/>
    <p:sldId id="350" r:id="rId23"/>
    <p:sldId id="351" r:id="rId24"/>
    <p:sldId id="327" r:id="rId25"/>
    <p:sldId id="328" r:id="rId26"/>
    <p:sldId id="329" r:id="rId27"/>
    <p:sldId id="301" r:id="rId28"/>
    <p:sldId id="304" r:id="rId29"/>
    <p:sldId id="332" r:id="rId30"/>
    <p:sldId id="333" r:id="rId31"/>
    <p:sldId id="307" r:id="rId32"/>
    <p:sldId id="306" r:id="rId33"/>
    <p:sldId id="330" r:id="rId34"/>
    <p:sldId id="325" r:id="rId35"/>
    <p:sldId id="331" r:id="rId36"/>
    <p:sldId id="308" r:id="rId37"/>
    <p:sldId id="326" r:id="rId38"/>
    <p:sldId id="263" r:id="rId39"/>
    <p:sldId id="295" r:id="rId40"/>
    <p:sldId id="334" r:id="rId41"/>
    <p:sldId id="265" r:id="rId42"/>
    <p:sldId id="322" r:id="rId43"/>
    <p:sldId id="318" r:id="rId4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6CCFF"/>
    <a:srgbClr val="990000"/>
    <a:srgbClr val="FF3300"/>
    <a:srgbClr val="D4D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80" autoAdjust="0"/>
    <p:restoredTop sz="93478" autoAdjust="0"/>
  </p:normalViewPr>
  <p:slideViewPr>
    <p:cSldViewPr>
      <p:cViewPr varScale="1">
        <p:scale>
          <a:sx n="86" d="100"/>
          <a:sy n="86" d="100"/>
        </p:scale>
        <p:origin x="996" y="84"/>
      </p:cViewPr>
      <p:guideLst>
        <p:guide orient="horz" pos="2160"/>
        <p:guide pos="2881"/>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13D23E-7087-4A38-8053-43376EE280F3}" type="doc">
      <dgm:prSet loTypeId="urn:microsoft.com/office/officeart/2005/8/layout/vList6" loCatId="process" qsTypeId="urn:microsoft.com/office/officeart/2005/8/quickstyle/simple5" qsCatId="simple" csTypeId="urn:microsoft.com/office/officeart/2005/8/colors/accent2_3" csCatId="accent2" phldr="1"/>
      <dgm:spPr/>
      <dgm:t>
        <a:bodyPr/>
        <a:lstStyle/>
        <a:p>
          <a:endParaRPr lang="zh-CN" altLang="en-US"/>
        </a:p>
      </dgm:t>
    </dgm:pt>
    <dgm:pt modelId="{77425C9C-3475-42CB-B5EA-4A939CFDD3FC}">
      <dgm:prSet phldrT="[文本]" custT="1"/>
      <dgm:spPr/>
      <dgm:t>
        <a:bodyPr vert="horz"/>
        <a:lstStyle/>
        <a:p>
          <a:r>
            <a:rPr lang="zh-CN" altLang="en-US" sz="2400" dirty="0" smtClean="0"/>
            <a:t>路由器</a:t>
          </a:r>
          <a:endParaRPr lang="zh-CN" altLang="en-US" sz="2400" dirty="0"/>
        </a:p>
      </dgm:t>
    </dgm:pt>
    <dgm:pt modelId="{1B1159EC-77ED-4894-BE6B-034885454CEC}" type="parTrans" cxnId="{AEE9DDEE-232C-475B-A17A-40F521CE2670}">
      <dgm:prSet/>
      <dgm:spPr/>
      <dgm:t>
        <a:bodyPr/>
        <a:lstStyle/>
        <a:p>
          <a:endParaRPr lang="zh-CN" altLang="en-US" sz="2400"/>
        </a:p>
      </dgm:t>
    </dgm:pt>
    <dgm:pt modelId="{C6F4088B-D095-450B-A6A1-A257877DF611}" type="sibTrans" cxnId="{AEE9DDEE-232C-475B-A17A-40F521CE2670}">
      <dgm:prSet/>
      <dgm:spPr/>
      <dgm:t>
        <a:bodyPr/>
        <a:lstStyle/>
        <a:p>
          <a:endParaRPr lang="zh-CN" altLang="en-US" sz="2400"/>
        </a:p>
      </dgm:t>
    </dgm:pt>
    <dgm:pt modelId="{D10034B2-9876-4ED6-8A1E-04F451D144C8}">
      <dgm:prSet phldrT="[文本]" custT="1"/>
      <dgm:spPr/>
      <dgm:t>
        <a:bodyPr vert="horz"/>
        <a:lstStyle/>
        <a:p>
          <a:r>
            <a:rPr lang="zh-CN" altLang="en-US" sz="2400" dirty="0" smtClean="0"/>
            <a:t>上网行为管理</a:t>
          </a:r>
          <a:endParaRPr lang="zh-CN" altLang="en-US" sz="2400" dirty="0"/>
        </a:p>
      </dgm:t>
    </dgm:pt>
    <dgm:pt modelId="{CE509BF1-C6EA-4523-BD97-4C7FC06E4ED5}" type="parTrans" cxnId="{873F009E-44AC-4E50-B67D-EDD34681ABD0}">
      <dgm:prSet/>
      <dgm:spPr/>
      <dgm:t>
        <a:bodyPr/>
        <a:lstStyle/>
        <a:p>
          <a:endParaRPr lang="zh-CN" altLang="en-US" sz="2400"/>
        </a:p>
      </dgm:t>
    </dgm:pt>
    <dgm:pt modelId="{580C5814-2CC9-415C-AAEE-CF724FCA381E}" type="sibTrans" cxnId="{873F009E-44AC-4E50-B67D-EDD34681ABD0}">
      <dgm:prSet/>
      <dgm:spPr/>
      <dgm:t>
        <a:bodyPr/>
        <a:lstStyle/>
        <a:p>
          <a:endParaRPr lang="zh-CN" altLang="en-US" sz="2400"/>
        </a:p>
      </dgm:t>
    </dgm:pt>
    <dgm:pt modelId="{B5FC1B27-103A-4C99-BB7F-2616A150D02C}">
      <dgm:prSet phldrT="[文本]" custT="1"/>
      <dgm:spPr/>
      <dgm:t>
        <a:bodyPr vert="horz"/>
        <a:lstStyle/>
        <a:p>
          <a:r>
            <a:rPr lang="zh-CN" altLang="en-US" sz="2400" dirty="0" smtClean="0"/>
            <a:t>电话交换机</a:t>
          </a:r>
          <a:endParaRPr lang="zh-CN" altLang="en-US" sz="2400" dirty="0"/>
        </a:p>
      </dgm:t>
    </dgm:pt>
    <dgm:pt modelId="{1FBD0EF2-B10D-48AA-A9E5-C71451C8781A}" type="parTrans" cxnId="{6E67C791-07F3-4E70-AFC4-FC444D35D8AC}">
      <dgm:prSet/>
      <dgm:spPr/>
      <dgm:t>
        <a:bodyPr/>
        <a:lstStyle/>
        <a:p>
          <a:endParaRPr lang="zh-CN" altLang="en-US" sz="2400"/>
        </a:p>
      </dgm:t>
    </dgm:pt>
    <dgm:pt modelId="{1E4C701B-85CD-4677-97A9-0F7F941AA6AC}" type="sibTrans" cxnId="{6E67C791-07F3-4E70-AFC4-FC444D35D8AC}">
      <dgm:prSet/>
      <dgm:spPr/>
      <dgm:t>
        <a:bodyPr/>
        <a:lstStyle/>
        <a:p>
          <a:endParaRPr lang="zh-CN" altLang="en-US" sz="2400"/>
        </a:p>
      </dgm:t>
    </dgm:pt>
    <dgm:pt modelId="{37DB3D6B-8B92-4661-94D7-E17BFD21261D}">
      <dgm:prSet phldrT="[文本]" custT="1"/>
      <dgm:spPr/>
      <dgm:t>
        <a:bodyPr vert="horz"/>
        <a:lstStyle/>
        <a:p>
          <a:r>
            <a:rPr lang="zh-CN" altLang="en-US" sz="2400" dirty="0" smtClean="0"/>
            <a:t>呼叫中心</a:t>
          </a:r>
          <a:endParaRPr lang="zh-CN" altLang="en-US" sz="2400" dirty="0"/>
        </a:p>
      </dgm:t>
    </dgm:pt>
    <dgm:pt modelId="{BF0788F1-C3C0-42D6-9518-6B0A7081A2EA}" type="parTrans" cxnId="{68CB142C-51C3-492D-A190-A7E241289771}">
      <dgm:prSet/>
      <dgm:spPr/>
      <dgm:t>
        <a:bodyPr/>
        <a:lstStyle/>
        <a:p>
          <a:endParaRPr lang="zh-CN" altLang="en-US" sz="2400"/>
        </a:p>
      </dgm:t>
    </dgm:pt>
    <dgm:pt modelId="{36D6E023-A1F9-4C6B-8F5F-F4DC842CE1E9}" type="sibTrans" cxnId="{68CB142C-51C3-492D-A190-A7E241289771}">
      <dgm:prSet/>
      <dgm:spPr/>
      <dgm:t>
        <a:bodyPr/>
        <a:lstStyle/>
        <a:p>
          <a:endParaRPr lang="zh-CN" altLang="en-US" sz="2400"/>
        </a:p>
      </dgm:t>
    </dgm:pt>
    <dgm:pt modelId="{A368FC8E-F64E-4D60-B54C-E8E581B364DA}">
      <dgm:prSet custT="1"/>
      <dgm:spPr/>
      <dgm:t>
        <a:bodyPr vert="horz"/>
        <a:lstStyle/>
        <a:p>
          <a:r>
            <a:rPr lang="zh-CN" altLang="en-US" sz="2400" dirty="0" smtClean="0"/>
            <a:t>防火墙</a:t>
          </a:r>
          <a:r>
            <a:rPr lang="en-US" altLang="zh-CN" sz="2400" dirty="0" smtClean="0"/>
            <a:t>/VPN</a:t>
          </a:r>
          <a:endParaRPr lang="zh-CN" altLang="en-US" sz="2400" dirty="0"/>
        </a:p>
      </dgm:t>
    </dgm:pt>
    <dgm:pt modelId="{70972589-B8F4-4BC0-BDA1-2BE1E6AEB807}" type="parTrans" cxnId="{4C40FFA7-5DA6-4414-AFEA-993225E0AB5F}">
      <dgm:prSet/>
      <dgm:spPr/>
      <dgm:t>
        <a:bodyPr/>
        <a:lstStyle/>
        <a:p>
          <a:endParaRPr lang="zh-CN" altLang="en-US" sz="2400"/>
        </a:p>
      </dgm:t>
    </dgm:pt>
    <dgm:pt modelId="{A06B657D-53CE-4E18-ABE6-73894B8CA61C}" type="sibTrans" cxnId="{4C40FFA7-5DA6-4414-AFEA-993225E0AB5F}">
      <dgm:prSet/>
      <dgm:spPr/>
      <dgm:t>
        <a:bodyPr/>
        <a:lstStyle/>
        <a:p>
          <a:endParaRPr lang="zh-CN" altLang="en-US" sz="2400"/>
        </a:p>
      </dgm:t>
    </dgm:pt>
    <dgm:pt modelId="{059EC637-6C5C-4931-8F42-29C2EAB44A43}" type="pres">
      <dgm:prSet presAssocID="{B613D23E-7087-4A38-8053-43376EE280F3}" presName="Name0" presStyleCnt="0">
        <dgm:presLayoutVars>
          <dgm:dir/>
          <dgm:animLvl val="lvl"/>
          <dgm:resizeHandles/>
        </dgm:presLayoutVars>
      </dgm:prSet>
      <dgm:spPr/>
      <dgm:t>
        <a:bodyPr/>
        <a:lstStyle/>
        <a:p>
          <a:endParaRPr lang="zh-CN" altLang="en-US"/>
        </a:p>
      </dgm:t>
    </dgm:pt>
    <dgm:pt modelId="{686FDA26-A02F-4EA7-83D6-973BCCD12BF7}" type="pres">
      <dgm:prSet presAssocID="{77425C9C-3475-42CB-B5EA-4A939CFDD3FC}" presName="linNode" presStyleCnt="0"/>
      <dgm:spPr/>
    </dgm:pt>
    <dgm:pt modelId="{453F12AB-D07B-4E9A-BEF0-11B9E30F957E}" type="pres">
      <dgm:prSet presAssocID="{77425C9C-3475-42CB-B5EA-4A939CFDD3FC}" presName="parentShp" presStyleLbl="node1" presStyleIdx="0" presStyleCnt="5" custScaleX="217216">
        <dgm:presLayoutVars>
          <dgm:bulletEnabled val="1"/>
        </dgm:presLayoutVars>
      </dgm:prSet>
      <dgm:spPr/>
      <dgm:t>
        <a:bodyPr/>
        <a:lstStyle/>
        <a:p>
          <a:endParaRPr lang="zh-CN" altLang="en-US"/>
        </a:p>
      </dgm:t>
    </dgm:pt>
    <dgm:pt modelId="{5C70D186-F626-410A-86DA-7A0262D3C39B}" type="pres">
      <dgm:prSet presAssocID="{77425C9C-3475-42CB-B5EA-4A939CFDD3FC}" presName="childShp" presStyleLbl="bgAccFollowNode1" presStyleIdx="0" presStyleCnt="5" custScaleX="62922">
        <dgm:presLayoutVars>
          <dgm:bulletEnabled val="1"/>
        </dgm:presLayoutVars>
      </dgm:prSet>
      <dgm:spPr/>
    </dgm:pt>
    <dgm:pt modelId="{F2484EE8-37D3-4D3B-B71F-6CD4F72411E3}" type="pres">
      <dgm:prSet presAssocID="{C6F4088B-D095-450B-A6A1-A257877DF611}" presName="spacing" presStyleCnt="0"/>
      <dgm:spPr/>
    </dgm:pt>
    <dgm:pt modelId="{4FB348AB-DE38-4385-A3C8-CEF8109C27BB}" type="pres">
      <dgm:prSet presAssocID="{A368FC8E-F64E-4D60-B54C-E8E581B364DA}" presName="linNode" presStyleCnt="0"/>
      <dgm:spPr/>
    </dgm:pt>
    <dgm:pt modelId="{F8585CED-3BF2-49D9-8013-F1FA7C68E483}" type="pres">
      <dgm:prSet presAssocID="{A368FC8E-F64E-4D60-B54C-E8E581B364DA}" presName="parentShp" presStyleLbl="node1" presStyleIdx="1" presStyleCnt="5" custScaleX="217216">
        <dgm:presLayoutVars>
          <dgm:bulletEnabled val="1"/>
        </dgm:presLayoutVars>
      </dgm:prSet>
      <dgm:spPr/>
      <dgm:t>
        <a:bodyPr/>
        <a:lstStyle/>
        <a:p>
          <a:endParaRPr lang="zh-CN" altLang="en-US"/>
        </a:p>
      </dgm:t>
    </dgm:pt>
    <dgm:pt modelId="{C171447B-5113-4AA1-BF69-8CAADFBCF616}" type="pres">
      <dgm:prSet presAssocID="{A368FC8E-F64E-4D60-B54C-E8E581B364DA}" presName="childShp" presStyleLbl="bgAccFollowNode1" presStyleIdx="1" presStyleCnt="5" custScaleX="62922">
        <dgm:presLayoutVars>
          <dgm:bulletEnabled val="1"/>
        </dgm:presLayoutVars>
      </dgm:prSet>
      <dgm:spPr/>
    </dgm:pt>
    <dgm:pt modelId="{3BB91F9F-3537-4E85-9A73-0138CDD320FE}" type="pres">
      <dgm:prSet presAssocID="{A06B657D-53CE-4E18-ABE6-73894B8CA61C}" presName="spacing" presStyleCnt="0"/>
      <dgm:spPr/>
    </dgm:pt>
    <dgm:pt modelId="{13C1BC59-185E-4CCC-974F-058A63BC71C6}" type="pres">
      <dgm:prSet presAssocID="{D10034B2-9876-4ED6-8A1E-04F451D144C8}" presName="linNode" presStyleCnt="0"/>
      <dgm:spPr/>
    </dgm:pt>
    <dgm:pt modelId="{3456780D-7C2C-4411-BA51-6173FA553A72}" type="pres">
      <dgm:prSet presAssocID="{D10034B2-9876-4ED6-8A1E-04F451D144C8}" presName="parentShp" presStyleLbl="node1" presStyleIdx="2" presStyleCnt="5" custScaleX="217216">
        <dgm:presLayoutVars>
          <dgm:bulletEnabled val="1"/>
        </dgm:presLayoutVars>
      </dgm:prSet>
      <dgm:spPr/>
      <dgm:t>
        <a:bodyPr/>
        <a:lstStyle/>
        <a:p>
          <a:endParaRPr lang="zh-CN" altLang="en-US"/>
        </a:p>
      </dgm:t>
    </dgm:pt>
    <dgm:pt modelId="{04A521C4-267A-4CC2-A4DD-2ADC4F3C940D}" type="pres">
      <dgm:prSet presAssocID="{D10034B2-9876-4ED6-8A1E-04F451D144C8}" presName="childShp" presStyleLbl="bgAccFollowNode1" presStyleIdx="2" presStyleCnt="5" custScaleX="62922">
        <dgm:presLayoutVars>
          <dgm:bulletEnabled val="1"/>
        </dgm:presLayoutVars>
      </dgm:prSet>
      <dgm:spPr/>
    </dgm:pt>
    <dgm:pt modelId="{30324F95-906B-452F-9B39-5A1E38ADBD65}" type="pres">
      <dgm:prSet presAssocID="{580C5814-2CC9-415C-AAEE-CF724FCA381E}" presName="spacing" presStyleCnt="0"/>
      <dgm:spPr/>
    </dgm:pt>
    <dgm:pt modelId="{E39D703B-F0F8-4AAD-838A-5F41CA26F281}" type="pres">
      <dgm:prSet presAssocID="{B5FC1B27-103A-4C99-BB7F-2616A150D02C}" presName="linNode" presStyleCnt="0"/>
      <dgm:spPr/>
    </dgm:pt>
    <dgm:pt modelId="{0C0F4467-7FB4-4582-A1A3-4A799AEDB45C}" type="pres">
      <dgm:prSet presAssocID="{B5FC1B27-103A-4C99-BB7F-2616A150D02C}" presName="parentShp" presStyleLbl="node1" presStyleIdx="3" presStyleCnt="5" custScaleX="217216">
        <dgm:presLayoutVars>
          <dgm:bulletEnabled val="1"/>
        </dgm:presLayoutVars>
      </dgm:prSet>
      <dgm:spPr/>
      <dgm:t>
        <a:bodyPr/>
        <a:lstStyle/>
        <a:p>
          <a:endParaRPr lang="zh-CN" altLang="en-US"/>
        </a:p>
      </dgm:t>
    </dgm:pt>
    <dgm:pt modelId="{079918F8-5319-4883-841C-13451A3D54F2}" type="pres">
      <dgm:prSet presAssocID="{B5FC1B27-103A-4C99-BB7F-2616A150D02C}" presName="childShp" presStyleLbl="bgAccFollowNode1" presStyleIdx="3" presStyleCnt="5" custScaleX="62922">
        <dgm:presLayoutVars>
          <dgm:bulletEnabled val="1"/>
        </dgm:presLayoutVars>
      </dgm:prSet>
      <dgm:spPr/>
    </dgm:pt>
    <dgm:pt modelId="{C88172E3-4704-4C6B-91F9-84EF60DDB773}" type="pres">
      <dgm:prSet presAssocID="{1E4C701B-85CD-4677-97A9-0F7F941AA6AC}" presName="spacing" presStyleCnt="0"/>
      <dgm:spPr/>
    </dgm:pt>
    <dgm:pt modelId="{6BDC11E6-A830-46C6-A812-995E541972F2}" type="pres">
      <dgm:prSet presAssocID="{37DB3D6B-8B92-4661-94D7-E17BFD21261D}" presName="linNode" presStyleCnt="0"/>
      <dgm:spPr/>
    </dgm:pt>
    <dgm:pt modelId="{8C43FEBC-39EF-4538-A07B-0817C517C670}" type="pres">
      <dgm:prSet presAssocID="{37DB3D6B-8B92-4661-94D7-E17BFD21261D}" presName="parentShp" presStyleLbl="node1" presStyleIdx="4" presStyleCnt="5" custScaleX="217216">
        <dgm:presLayoutVars>
          <dgm:bulletEnabled val="1"/>
        </dgm:presLayoutVars>
      </dgm:prSet>
      <dgm:spPr/>
      <dgm:t>
        <a:bodyPr/>
        <a:lstStyle/>
        <a:p>
          <a:endParaRPr lang="zh-CN" altLang="en-US"/>
        </a:p>
      </dgm:t>
    </dgm:pt>
    <dgm:pt modelId="{0080DDA1-34BE-4584-A26E-158E4AB5C10E}" type="pres">
      <dgm:prSet presAssocID="{37DB3D6B-8B92-4661-94D7-E17BFD21261D}" presName="childShp" presStyleLbl="bgAccFollowNode1" presStyleIdx="4" presStyleCnt="5" custScaleX="62922">
        <dgm:presLayoutVars>
          <dgm:bulletEnabled val="1"/>
        </dgm:presLayoutVars>
      </dgm:prSet>
      <dgm:spPr/>
    </dgm:pt>
  </dgm:ptLst>
  <dgm:cxnLst>
    <dgm:cxn modelId="{F68F4DAE-0A12-465B-B901-624E89D85888}" type="presOf" srcId="{B613D23E-7087-4A38-8053-43376EE280F3}" destId="{059EC637-6C5C-4931-8F42-29C2EAB44A43}" srcOrd="0" destOrd="0" presId="urn:microsoft.com/office/officeart/2005/8/layout/vList6"/>
    <dgm:cxn modelId="{AAE19FDE-6BA2-4342-8C50-06C822DFA387}" type="presOf" srcId="{B5FC1B27-103A-4C99-BB7F-2616A150D02C}" destId="{0C0F4467-7FB4-4582-A1A3-4A799AEDB45C}" srcOrd="0" destOrd="0" presId="urn:microsoft.com/office/officeart/2005/8/layout/vList6"/>
    <dgm:cxn modelId="{2769A767-F175-4E6B-B95C-DE8AD8329216}" type="presOf" srcId="{D10034B2-9876-4ED6-8A1E-04F451D144C8}" destId="{3456780D-7C2C-4411-BA51-6173FA553A72}" srcOrd="0" destOrd="0" presId="urn:microsoft.com/office/officeart/2005/8/layout/vList6"/>
    <dgm:cxn modelId="{6E67C791-07F3-4E70-AFC4-FC444D35D8AC}" srcId="{B613D23E-7087-4A38-8053-43376EE280F3}" destId="{B5FC1B27-103A-4C99-BB7F-2616A150D02C}" srcOrd="3" destOrd="0" parTransId="{1FBD0EF2-B10D-48AA-A9E5-C71451C8781A}" sibTransId="{1E4C701B-85CD-4677-97A9-0F7F941AA6AC}"/>
    <dgm:cxn modelId="{873F009E-44AC-4E50-B67D-EDD34681ABD0}" srcId="{B613D23E-7087-4A38-8053-43376EE280F3}" destId="{D10034B2-9876-4ED6-8A1E-04F451D144C8}" srcOrd="2" destOrd="0" parTransId="{CE509BF1-C6EA-4523-BD97-4C7FC06E4ED5}" sibTransId="{580C5814-2CC9-415C-AAEE-CF724FCA381E}"/>
    <dgm:cxn modelId="{AEE9DDEE-232C-475B-A17A-40F521CE2670}" srcId="{B613D23E-7087-4A38-8053-43376EE280F3}" destId="{77425C9C-3475-42CB-B5EA-4A939CFDD3FC}" srcOrd="0" destOrd="0" parTransId="{1B1159EC-77ED-4894-BE6B-034885454CEC}" sibTransId="{C6F4088B-D095-450B-A6A1-A257877DF611}"/>
    <dgm:cxn modelId="{68CB142C-51C3-492D-A190-A7E241289771}" srcId="{B613D23E-7087-4A38-8053-43376EE280F3}" destId="{37DB3D6B-8B92-4661-94D7-E17BFD21261D}" srcOrd="4" destOrd="0" parTransId="{BF0788F1-C3C0-42D6-9518-6B0A7081A2EA}" sibTransId="{36D6E023-A1F9-4C6B-8F5F-F4DC842CE1E9}"/>
    <dgm:cxn modelId="{837B9A4B-39AD-4CA5-87CA-2CA191AB3568}" type="presOf" srcId="{37DB3D6B-8B92-4661-94D7-E17BFD21261D}" destId="{8C43FEBC-39EF-4538-A07B-0817C517C670}" srcOrd="0" destOrd="0" presId="urn:microsoft.com/office/officeart/2005/8/layout/vList6"/>
    <dgm:cxn modelId="{4C40FFA7-5DA6-4414-AFEA-993225E0AB5F}" srcId="{B613D23E-7087-4A38-8053-43376EE280F3}" destId="{A368FC8E-F64E-4D60-B54C-E8E581B364DA}" srcOrd="1" destOrd="0" parTransId="{70972589-B8F4-4BC0-BDA1-2BE1E6AEB807}" sibTransId="{A06B657D-53CE-4E18-ABE6-73894B8CA61C}"/>
    <dgm:cxn modelId="{5B0588F7-7B41-470A-8304-C97EA990D958}" type="presOf" srcId="{A368FC8E-F64E-4D60-B54C-E8E581B364DA}" destId="{F8585CED-3BF2-49D9-8013-F1FA7C68E483}" srcOrd="0" destOrd="0" presId="urn:microsoft.com/office/officeart/2005/8/layout/vList6"/>
    <dgm:cxn modelId="{B5D660DF-7C25-463A-B769-EB96BEAA296D}" type="presOf" srcId="{77425C9C-3475-42CB-B5EA-4A939CFDD3FC}" destId="{453F12AB-D07B-4E9A-BEF0-11B9E30F957E}" srcOrd="0" destOrd="0" presId="urn:microsoft.com/office/officeart/2005/8/layout/vList6"/>
    <dgm:cxn modelId="{2A986B25-DF8D-4E79-AB6C-5F6FF3070430}" type="presParOf" srcId="{059EC637-6C5C-4931-8F42-29C2EAB44A43}" destId="{686FDA26-A02F-4EA7-83D6-973BCCD12BF7}" srcOrd="0" destOrd="0" presId="urn:microsoft.com/office/officeart/2005/8/layout/vList6"/>
    <dgm:cxn modelId="{109DD1A8-CEC4-4747-A6E4-B9943A1A196F}" type="presParOf" srcId="{686FDA26-A02F-4EA7-83D6-973BCCD12BF7}" destId="{453F12AB-D07B-4E9A-BEF0-11B9E30F957E}" srcOrd="0" destOrd="0" presId="urn:microsoft.com/office/officeart/2005/8/layout/vList6"/>
    <dgm:cxn modelId="{36FDE261-EAC4-432C-AD89-14BAF3386A28}" type="presParOf" srcId="{686FDA26-A02F-4EA7-83D6-973BCCD12BF7}" destId="{5C70D186-F626-410A-86DA-7A0262D3C39B}" srcOrd="1" destOrd="0" presId="urn:microsoft.com/office/officeart/2005/8/layout/vList6"/>
    <dgm:cxn modelId="{3D57F71C-AD74-4B0E-97E3-786292116BB4}" type="presParOf" srcId="{059EC637-6C5C-4931-8F42-29C2EAB44A43}" destId="{F2484EE8-37D3-4D3B-B71F-6CD4F72411E3}" srcOrd="1" destOrd="0" presId="urn:microsoft.com/office/officeart/2005/8/layout/vList6"/>
    <dgm:cxn modelId="{294838D0-62BC-4B14-8083-43751D876E0F}" type="presParOf" srcId="{059EC637-6C5C-4931-8F42-29C2EAB44A43}" destId="{4FB348AB-DE38-4385-A3C8-CEF8109C27BB}" srcOrd="2" destOrd="0" presId="urn:microsoft.com/office/officeart/2005/8/layout/vList6"/>
    <dgm:cxn modelId="{4CAD7C37-0567-4FA1-9AAE-A951BAA4C4E8}" type="presParOf" srcId="{4FB348AB-DE38-4385-A3C8-CEF8109C27BB}" destId="{F8585CED-3BF2-49D9-8013-F1FA7C68E483}" srcOrd="0" destOrd="0" presId="urn:microsoft.com/office/officeart/2005/8/layout/vList6"/>
    <dgm:cxn modelId="{DE99BA3D-A27A-40F4-8C71-CFE4331A90CE}" type="presParOf" srcId="{4FB348AB-DE38-4385-A3C8-CEF8109C27BB}" destId="{C171447B-5113-4AA1-BF69-8CAADFBCF616}" srcOrd="1" destOrd="0" presId="urn:microsoft.com/office/officeart/2005/8/layout/vList6"/>
    <dgm:cxn modelId="{AC9CC618-0C7F-47B0-BA5D-D789D01D25F4}" type="presParOf" srcId="{059EC637-6C5C-4931-8F42-29C2EAB44A43}" destId="{3BB91F9F-3537-4E85-9A73-0138CDD320FE}" srcOrd="3" destOrd="0" presId="urn:microsoft.com/office/officeart/2005/8/layout/vList6"/>
    <dgm:cxn modelId="{45ED490A-7DA6-45D9-99FC-2B7D7D9BBA3D}" type="presParOf" srcId="{059EC637-6C5C-4931-8F42-29C2EAB44A43}" destId="{13C1BC59-185E-4CCC-974F-058A63BC71C6}" srcOrd="4" destOrd="0" presId="urn:microsoft.com/office/officeart/2005/8/layout/vList6"/>
    <dgm:cxn modelId="{0CE9E20B-4038-4C03-9756-0A299EEE8804}" type="presParOf" srcId="{13C1BC59-185E-4CCC-974F-058A63BC71C6}" destId="{3456780D-7C2C-4411-BA51-6173FA553A72}" srcOrd="0" destOrd="0" presId="urn:microsoft.com/office/officeart/2005/8/layout/vList6"/>
    <dgm:cxn modelId="{9448835F-97BA-47B4-9047-FC78DCBDE3AA}" type="presParOf" srcId="{13C1BC59-185E-4CCC-974F-058A63BC71C6}" destId="{04A521C4-267A-4CC2-A4DD-2ADC4F3C940D}" srcOrd="1" destOrd="0" presId="urn:microsoft.com/office/officeart/2005/8/layout/vList6"/>
    <dgm:cxn modelId="{393ED783-C97B-46C8-BA0B-245156C27441}" type="presParOf" srcId="{059EC637-6C5C-4931-8F42-29C2EAB44A43}" destId="{30324F95-906B-452F-9B39-5A1E38ADBD65}" srcOrd="5" destOrd="0" presId="urn:microsoft.com/office/officeart/2005/8/layout/vList6"/>
    <dgm:cxn modelId="{6E412C9E-6C2B-4D52-9716-352FA29C3C15}" type="presParOf" srcId="{059EC637-6C5C-4931-8F42-29C2EAB44A43}" destId="{E39D703B-F0F8-4AAD-838A-5F41CA26F281}" srcOrd="6" destOrd="0" presId="urn:microsoft.com/office/officeart/2005/8/layout/vList6"/>
    <dgm:cxn modelId="{041851E1-B386-404E-A441-ECDEF73C8FE7}" type="presParOf" srcId="{E39D703B-F0F8-4AAD-838A-5F41CA26F281}" destId="{0C0F4467-7FB4-4582-A1A3-4A799AEDB45C}" srcOrd="0" destOrd="0" presId="urn:microsoft.com/office/officeart/2005/8/layout/vList6"/>
    <dgm:cxn modelId="{B54447A4-8F12-4CB1-8D9F-978D5955AB34}" type="presParOf" srcId="{E39D703B-F0F8-4AAD-838A-5F41CA26F281}" destId="{079918F8-5319-4883-841C-13451A3D54F2}" srcOrd="1" destOrd="0" presId="urn:microsoft.com/office/officeart/2005/8/layout/vList6"/>
    <dgm:cxn modelId="{CA5A11C9-B192-40B8-85A0-BED2FABB68B4}" type="presParOf" srcId="{059EC637-6C5C-4931-8F42-29C2EAB44A43}" destId="{C88172E3-4704-4C6B-91F9-84EF60DDB773}" srcOrd="7" destOrd="0" presId="urn:microsoft.com/office/officeart/2005/8/layout/vList6"/>
    <dgm:cxn modelId="{421D3571-E6AB-4C52-8F16-C78F7110B64A}" type="presParOf" srcId="{059EC637-6C5C-4931-8F42-29C2EAB44A43}" destId="{6BDC11E6-A830-46C6-A812-995E541972F2}" srcOrd="8" destOrd="0" presId="urn:microsoft.com/office/officeart/2005/8/layout/vList6"/>
    <dgm:cxn modelId="{8F0C644A-67FB-49F9-AB31-B57832F33DB5}" type="presParOf" srcId="{6BDC11E6-A830-46C6-A812-995E541972F2}" destId="{8C43FEBC-39EF-4538-A07B-0817C517C670}" srcOrd="0" destOrd="0" presId="urn:microsoft.com/office/officeart/2005/8/layout/vList6"/>
    <dgm:cxn modelId="{BF9F58C3-46D6-4037-BC36-442B1BBB3B26}" type="presParOf" srcId="{6BDC11E6-A830-46C6-A812-995E541972F2}" destId="{0080DDA1-34BE-4584-A26E-158E4AB5C10E}"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6348A-3FFD-4B6D-86F1-85436A3F7BB9}" type="datetimeFigureOut">
              <a:rPr lang="zh-CN" altLang="en-US" smtClean="0"/>
              <a:t>2014/3/26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A1E47A-F542-4838-9B21-97D89CB6EEEA}" type="slidenum">
              <a:rPr lang="zh-CN" altLang="en-US" smtClean="0"/>
              <a:t>‹#›</a:t>
            </a:fld>
            <a:endParaRPr lang="zh-CN" altLang="en-US"/>
          </a:p>
        </p:txBody>
      </p:sp>
    </p:spTree>
    <p:extLst>
      <p:ext uri="{BB962C8B-B14F-4D97-AF65-F5344CB8AC3E}">
        <p14:creationId xmlns:p14="http://schemas.microsoft.com/office/powerpoint/2010/main" val="317828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A1E47A-F542-4838-9B21-97D89CB6EEEA}" type="slidenum">
              <a:rPr lang="zh-CN" altLang="en-US" smtClean="0"/>
              <a:t>8</a:t>
            </a:fld>
            <a:endParaRPr lang="zh-CN" altLang="en-US"/>
          </a:p>
        </p:txBody>
      </p:sp>
    </p:spTree>
    <p:extLst>
      <p:ext uri="{BB962C8B-B14F-4D97-AF65-F5344CB8AC3E}">
        <p14:creationId xmlns:p14="http://schemas.microsoft.com/office/powerpoint/2010/main" val="2686367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A1E47A-F542-4838-9B21-97D89CB6EEEA}" type="slidenum">
              <a:rPr lang="zh-CN" altLang="en-US" smtClean="0"/>
              <a:t>10</a:t>
            </a:fld>
            <a:endParaRPr lang="zh-CN" altLang="en-US"/>
          </a:p>
        </p:txBody>
      </p:sp>
    </p:spTree>
    <p:extLst>
      <p:ext uri="{BB962C8B-B14F-4D97-AF65-F5344CB8AC3E}">
        <p14:creationId xmlns:p14="http://schemas.microsoft.com/office/powerpoint/2010/main" val="10395169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301" name="Picture 229" descr="Nipic_5200151_20110713225436033347"/>
          <p:cNvPicPr>
            <a:picLocks noChangeAspect="1" noChangeArrowheads="1"/>
          </p:cNvPicPr>
          <p:nvPr/>
        </p:nvPicPr>
        <p:blipFill>
          <a:blip r:embed="rId2" cstate="print"/>
          <a:srcRect/>
          <a:stretch>
            <a:fillRect/>
          </a:stretch>
        </p:blipFill>
        <p:spPr bwMode="auto">
          <a:xfrm>
            <a:off x="1" y="0"/>
            <a:ext cx="9144000" cy="6858000"/>
          </a:xfrm>
          <a:prstGeom prst="rect">
            <a:avLst/>
          </a:prstGeom>
          <a:noFill/>
        </p:spPr>
      </p:pic>
      <p:pic>
        <p:nvPicPr>
          <p:cNvPr id="7" name="Picture 6" descr="astercc_logo.png"/>
          <p:cNvPicPr>
            <a:picLocks noChangeAspect="1"/>
          </p:cNvPicPr>
          <p:nvPr/>
        </p:nvPicPr>
        <p:blipFill>
          <a:blip r:embed="rId3" cstate="print"/>
          <a:stretch>
            <a:fillRect/>
          </a:stretch>
        </p:blipFill>
        <p:spPr>
          <a:xfrm>
            <a:off x="7162801" y="609601"/>
            <a:ext cx="1581150" cy="600075"/>
          </a:xfrm>
          <a:prstGeom prst="rect">
            <a:avLst/>
          </a:prstGeom>
          <a:effectLst/>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defRPr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457201" y="1600200"/>
            <a:ext cx="8229600" cy="4525963"/>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2" y="4406900"/>
            <a:ext cx="7772401" cy="1362075"/>
          </a:xfrm>
          <a:prstGeom prst="rect">
            <a:avLst/>
          </a:prstGeo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2" y="2906713"/>
            <a:ext cx="7772401"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a:prstGeom prst="rect">
            <a:avLst/>
          </a:prstGeom>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a:prstGeom prst="rect">
            <a:avLst/>
          </a:prstGeom>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10" name="TextBox 4"/>
          <p:cNvSpPr txBox="1"/>
          <p:nvPr userDrawn="1"/>
        </p:nvSpPr>
        <p:spPr>
          <a:xfrm>
            <a:off x="395536" y="6309320"/>
            <a:ext cx="8208912" cy="307777"/>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zh-CN" altLang="en-US" sz="1400" b="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电话：</a:t>
            </a:r>
            <a:r>
              <a:rPr lang="en-US" altLang="zh-CN" sz="1400" b="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400-889-6109</a:t>
            </a:r>
            <a:r>
              <a:rPr lang="zh-CN" altLang="en-US" sz="1400" b="0" baseline="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邮件：</a:t>
            </a:r>
            <a:r>
              <a:rPr lang="en-US" altLang="zh-CN" sz="1400" b="0" baseline="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sales@ucserver.cc  </a:t>
            </a:r>
            <a:r>
              <a:rPr lang="zh-CN" altLang="en-US" sz="1400" b="0" baseline="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网站</a:t>
            </a:r>
            <a:r>
              <a:rPr lang="en-US" altLang="zh-CN" sz="1400" b="0" baseline="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1400" b="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www.ucserver.cc  </a:t>
            </a:r>
            <a:r>
              <a:rPr lang="zh-CN" altLang="en-US" sz="1400" b="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微信：</a:t>
            </a:r>
            <a:r>
              <a:rPr lang="en-US" altLang="zh-CN" sz="1400" b="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UCS021</a:t>
            </a:r>
            <a:endParaRPr lang="zh-CN" altLang="en-US" sz="14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a:prstGeom prst="rect">
            <a:avLst/>
          </a:prstGeom>
        </p:spPr>
        <p:txBody>
          <a:bodyPr/>
          <a:lstStyle/>
          <a:p>
            <a:r>
              <a:rPr lang="en-US" altLang="zh-CN" smtClean="0"/>
              <a:t>Click to edit Master title style</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尾页">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pic>
        <p:nvPicPr>
          <p:cNvPr id="5" name="Picture 2" descr="C:\Users\ling\Desktop\目录1.png"/>
          <p:cNvPicPr>
            <a:picLocks noChangeAspect="1" noChangeArrowheads="1"/>
          </p:cNvPicPr>
          <p:nvPr/>
        </p:nvPicPr>
        <p:blipFill>
          <a:blip r:embed="rId2" cstate="print"/>
          <a:srcRect/>
          <a:stretch>
            <a:fillRect/>
          </a:stretch>
        </p:blipFill>
        <p:spPr bwMode="auto">
          <a:xfrm>
            <a:off x="323851" y="1412875"/>
            <a:ext cx="2592388" cy="4541838"/>
          </a:xfrm>
          <a:prstGeom prst="rect">
            <a:avLst/>
          </a:prstGeom>
          <a:noFill/>
          <a:ln w="9525">
            <a:noFill/>
            <a:miter lim="800000"/>
            <a:headEnd/>
            <a:tailEnd/>
          </a:ln>
        </p:spPr>
      </p:pic>
      <p:sp>
        <p:nvSpPr>
          <p:cNvPr id="4" name="内容占位符 3"/>
          <p:cNvSpPr>
            <a:spLocks noGrp="1"/>
          </p:cNvSpPr>
          <p:nvPr>
            <p:ph sz="half" idx="2"/>
          </p:nvPr>
        </p:nvSpPr>
        <p:spPr>
          <a:xfrm>
            <a:off x="3929058" y="642919"/>
            <a:ext cx="4286280" cy="5483245"/>
          </a:xfrm>
          <a:prstGeom prst="rect">
            <a:avLst/>
          </a:prstGeom>
        </p:spPr>
        <p:txBody>
          <a:bodyPr>
            <a:normAutofit/>
          </a:bodyPr>
          <a:lstStyle>
            <a:lvl1pPr>
              <a:defRPr sz="20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0" name="标题 9"/>
          <p:cNvSpPr>
            <a:spLocks noGrp="1"/>
          </p:cNvSpPr>
          <p:nvPr>
            <p:ph type="title"/>
          </p:nvPr>
        </p:nvSpPr>
        <p:spPr>
          <a:xfrm>
            <a:off x="457200" y="357166"/>
            <a:ext cx="3400421" cy="857256"/>
          </a:xfrm>
          <a:prstGeom prst="rect">
            <a:avLst/>
          </a:prstGeom>
        </p:spPr>
        <p:txBody>
          <a:bodyPr/>
          <a:lstStyle/>
          <a:p>
            <a:r>
              <a:rPr lang="zh-CN" altLang="en-US" dirty="0" smtClean="0"/>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15" name="Picture 191" descr="22222"/>
          <p:cNvPicPr>
            <a:picLocks noChangeAspect="1" noChangeArrowheads="1"/>
          </p:cNvPicPr>
          <p:nvPr/>
        </p:nvPicPr>
        <p:blipFill>
          <a:blip r:embed="rId11" cstate="print"/>
          <a:srcRect t="67134"/>
          <a:stretch>
            <a:fillRect/>
          </a:stretch>
        </p:blipFill>
        <p:spPr bwMode="auto">
          <a:xfrm>
            <a:off x="1" y="5181600"/>
            <a:ext cx="9144000" cy="1676400"/>
          </a:xfrm>
          <a:prstGeom prst="rect">
            <a:avLst/>
          </a:prstGeom>
          <a:noFill/>
        </p:spPr>
      </p:pic>
      <p:pic>
        <p:nvPicPr>
          <p:cNvPr id="1216" name="Picture 192" descr="22222"/>
          <p:cNvPicPr>
            <a:picLocks noChangeAspect="1" noChangeArrowheads="1"/>
          </p:cNvPicPr>
          <p:nvPr/>
        </p:nvPicPr>
        <p:blipFill>
          <a:blip r:embed="rId12" cstate="print"/>
          <a:srcRect t="13446" b="23810"/>
          <a:stretch>
            <a:fillRect/>
          </a:stretch>
        </p:blipFill>
        <p:spPr bwMode="auto">
          <a:xfrm>
            <a:off x="1" y="0"/>
            <a:ext cx="9144000" cy="2362200"/>
          </a:xfrm>
          <a:prstGeom prst="rect">
            <a:avLst/>
          </a:prstGeom>
          <a:noFill/>
        </p:spPr>
      </p:pic>
      <p:pic>
        <p:nvPicPr>
          <p:cNvPr id="4" name="Picture 3" descr="astercc_logo.png"/>
          <p:cNvPicPr>
            <a:picLocks noChangeAspect="1"/>
          </p:cNvPicPr>
          <p:nvPr/>
        </p:nvPicPr>
        <p:blipFill>
          <a:blip r:embed="rId13" cstate="print"/>
          <a:stretch>
            <a:fillRect/>
          </a:stretch>
        </p:blipFill>
        <p:spPr>
          <a:xfrm>
            <a:off x="7696201" y="457201"/>
            <a:ext cx="1204686" cy="457200"/>
          </a:xfrm>
          <a:prstGeom prst="rect">
            <a:avLst/>
          </a:prstGeom>
          <a:effectLst/>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30" r:id="rId8"/>
    <p:sldLayoutId id="2147483813" r:id="rId9"/>
  </p:sldLayoutIdLst>
  <p:timing>
    <p:tnLst>
      <p:par>
        <p:cTn id="1" dur="indefinite" restart="never" nodeType="tmRoot"/>
      </p:par>
    </p:tnLst>
  </p:timing>
  <p:txStyles>
    <p:titleStyle>
      <a:lvl1pPr algn="l" rtl="0" fontAlgn="base">
        <a:spcBef>
          <a:spcPct val="0"/>
        </a:spcBef>
        <a:spcAft>
          <a:spcPct val="0"/>
        </a:spcAft>
        <a:defRPr sz="3600" b="1">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48.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G:\My%20Documents\Ucserver\PPT\20130403160546-46-13585906085.wav" TargetMode="External"/><Relationship Id="rId1" Type="http://schemas.microsoft.com/office/2007/relationships/media" Target="file:///G:\My%20Documents\Ucserver\PPT\20130403160546-46-13585906085.wav" TargetMode="Externa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19.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jpeg"/><Relationship Id="rId3" Type="http://schemas.openxmlformats.org/officeDocument/2006/relationships/image" Target="../media/image60.jpeg"/><Relationship Id="rId7" Type="http://schemas.openxmlformats.org/officeDocument/2006/relationships/image" Target="../media/image64.jpeg"/><Relationship Id="rId12" Type="http://schemas.openxmlformats.org/officeDocument/2006/relationships/image" Target="../media/image69.jpeg"/><Relationship Id="rId2" Type="http://schemas.openxmlformats.org/officeDocument/2006/relationships/slideLayout" Target="../slideLayouts/slideLayout6.xml"/><Relationship Id="rId1" Type="http://schemas.openxmlformats.org/officeDocument/2006/relationships/themeOverride" Target="../theme/themeOverride11.xml"/><Relationship Id="rId6" Type="http://schemas.openxmlformats.org/officeDocument/2006/relationships/image" Target="../media/image63.jpeg"/><Relationship Id="rId11" Type="http://schemas.openxmlformats.org/officeDocument/2006/relationships/image" Target="../media/image68.jpeg"/><Relationship Id="rId5" Type="http://schemas.openxmlformats.org/officeDocument/2006/relationships/image" Target="../media/image62.jpeg"/><Relationship Id="rId10" Type="http://schemas.openxmlformats.org/officeDocument/2006/relationships/image" Target="../media/image67.jpeg"/><Relationship Id="rId4" Type="http://schemas.openxmlformats.org/officeDocument/2006/relationships/image" Target="../media/image61.jpeg"/><Relationship Id="rId9" Type="http://schemas.openxmlformats.org/officeDocument/2006/relationships/image" Target="../media/image66.jpeg"/><Relationship Id="rId14" Type="http://schemas.openxmlformats.org/officeDocument/2006/relationships/image" Target="../media/image7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wmf"/><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wmf"/><Relationship Id="rId12"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21.png"/><Relationship Id="rId11" Type="http://schemas.openxmlformats.org/officeDocument/2006/relationships/image" Target="../media/image25.jpeg"/><Relationship Id="rId5" Type="http://schemas.openxmlformats.org/officeDocument/2006/relationships/image" Target="../media/image20.jpeg"/><Relationship Id="rId10" Type="http://schemas.openxmlformats.org/officeDocument/2006/relationships/image" Target="../media/image24.wmf"/><Relationship Id="rId4" Type="http://schemas.openxmlformats.org/officeDocument/2006/relationships/image" Target="../media/image11.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6" name="Text Box 98"/>
          <p:cNvSpPr txBox="1">
            <a:spLocks noChangeArrowheads="1"/>
          </p:cNvSpPr>
          <p:nvPr/>
        </p:nvSpPr>
        <p:spPr bwMode="auto">
          <a:xfrm>
            <a:off x="1907704" y="1336412"/>
            <a:ext cx="6552728" cy="584775"/>
          </a:xfrm>
          <a:prstGeom prst="rect">
            <a:avLst/>
          </a:prstGeom>
          <a:noFill/>
          <a:ln w="9525">
            <a:noFill/>
            <a:miter lim="800000"/>
            <a:headEnd/>
            <a:tailEnd/>
          </a:ln>
          <a:effectLst/>
        </p:spPr>
        <p:txBody>
          <a:bodyPr wrap="square">
            <a:spAutoFit/>
          </a:bodyPr>
          <a:lstStyle/>
          <a:p>
            <a:pPr>
              <a:spcBef>
                <a:spcPct val="50000"/>
              </a:spcBef>
            </a:pPr>
            <a:r>
              <a:rPr lang="en-US" altLang="zh-CN" sz="32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UCServer-CC</a:t>
            </a:r>
            <a:r>
              <a:rPr lang="zh-CN" altLang="en-US" sz="32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呼叫中心一体机</a:t>
            </a:r>
            <a:endParaRPr lang="zh-CN" altLang="en-US" sz="32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48" name="Text Box 100"/>
          <p:cNvSpPr txBox="1">
            <a:spLocks noChangeArrowheads="1"/>
          </p:cNvSpPr>
          <p:nvPr/>
        </p:nvSpPr>
        <p:spPr bwMode="auto">
          <a:xfrm>
            <a:off x="3347864" y="5805264"/>
            <a:ext cx="2971799" cy="369332"/>
          </a:xfrm>
          <a:prstGeom prst="rect">
            <a:avLst/>
          </a:prstGeom>
          <a:noFill/>
          <a:ln w="9525">
            <a:noFill/>
            <a:miter lim="800000"/>
            <a:headEnd/>
            <a:tailEnd/>
          </a:ln>
          <a:effectLst/>
        </p:spPr>
        <p:txBody>
          <a:bodyPr wrap="square">
            <a:spAutoFit/>
          </a:bodyPr>
          <a:lstStyle/>
          <a:p>
            <a:pPr>
              <a:spcBef>
                <a:spcPct val="50000"/>
              </a:spcBef>
            </a:pPr>
            <a:r>
              <a:rPr lang="zh-CN" altLang="en-US"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上海澍品信息科技有限公司</a:t>
            </a:r>
            <a:endParaRPr lang="en-US" altLang="zh-CN"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48130" name="Picture 2" descr="C:\Users\Richard Chu\Desktop\UCServer-Package.png"/>
          <p:cNvPicPr>
            <a:picLocks noChangeAspect="1" noChangeArrowheads="1"/>
          </p:cNvPicPr>
          <p:nvPr/>
        </p:nvPicPr>
        <p:blipFill>
          <a:blip r:embed="rId2" cstate="print"/>
          <a:srcRect/>
          <a:stretch>
            <a:fillRect/>
          </a:stretch>
        </p:blipFill>
        <p:spPr bwMode="auto">
          <a:xfrm>
            <a:off x="1691681" y="1628800"/>
            <a:ext cx="5688631" cy="3792421"/>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标题 7"/>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rPr>
              <a:t>省心省力 </a:t>
            </a:r>
            <a:r>
              <a:rPr lang="en-US" altLang="zh-CN"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rPr>
              <a:t>海量资源整合，一站式解决方案</a:t>
            </a:r>
          </a:p>
        </p:txBody>
      </p:sp>
      <p:sp>
        <p:nvSpPr>
          <p:cNvPr id="12291" name="内容占位符 27"/>
          <p:cNvSpPr>
            <a:spLocks noGrp="1"/>
          </p:cNvSpPr>
          <p:nvPr>
            <p:ph idx="1"/>
          </p:nvPr>
        </p:nvSpPr>
        <p:spPr>
          <a:xfrm>
            <a:off x="457201" y="1357314"/>
            <a:ext cx="8229600" cy="714375"/>
          </a:xfrm>
        </p:spPr>
        <p:txBody>
          <a:bodyPr/>
          <a:lstStyle/>
          <a:p>
            <a:pPr marL="342900" lvl="1" indent="-342900" eaLnBrk="1" hangingPunct="1">
              <a:buFont typeface="Arial" charset="0"/>
              <a:buBlip>
                <a:blip r:embed="rId4"/>
              </a:buBlip>
            </a:pPr>
            <a:r>
              <a:rPr lang="zh-CN" altLang="en-US" sz="1600" dirty="0" smtClean="0"/>
              <a:t>与国内三大电信运营商的良好合作关系，拥有大量各类运营商资源，通过将这些资源进行整合，可以满足不同客户的不同需求，特别是外呼营销企业，普通的有线或无线固话，都难以提高坐席的外呼效率，</a:t>
            </a:r>
            <a:r>
              <a:rPr lang="en-US" altLang="zh-CN" sz="1600" dirty="0" smtClean="0"/>
              <a:t>SIP</a:t>
            </a:r>
            <a:r>
              <a:rPr lang="zh-CN" altLang="en-US" sz="1600" dirty="0" smtClean="0"/>
              <a:t>中继可提供数百并发呼叫，极大提高外化效率并降低人工成本。</a:t>
            </a:r>
          </a:p>
        </p:txBody>
      </p:sp>
      <p:pic>
        <p:nvPicPr>
          <p:cNvPr id="12292" name="图片 32" descr="fan.png"/>
          <p:cNvPicPr>
            <a:picLocks noChangeAspect="1"/>
          </p:cNvPicPr>
          <p:nvPr/>
        </p:nvPicPr>
        <p:blipFill>
          <a:blip r:embed="rId5" cstate="print"/>
          <a:srcRect/>
          <a:stretch>
            <a:fillRect/>
          </a:stretch>
        </p:blipFill>
        <p:spPr bwMode="auto">
          <a:xfrm>
            <a:off x="2571751" y="4509120"/>
            <a:ext cx="3643313" cy="1928813"/>
          </a:xfrm>
          <a:prstGeom prst="rect">
            <a:avLst/>
          </a:prstGeom>
          <a:noFill/>
          <a:ln w="9525">
            <a:noFill/>
            <a:miter lim="800000"/>
            <a:headEnd/>
            <a:tailEnd/>
          </a:ln>
        </p:spPr>
      </p:pic>
      <p:grpSp>
        <p:nvGrpSpPr>
          <p:cNvPr id="12294" name="组合 11"/>
          <p:cNvGrpSpPr>
            <a:grpSpLocks/>
          </p:cNvGrpSpPr>
          <p:nvPr/>
        </p:nvGrpSpPr>
        <p:grpSpPr bwMode="auto">
          <a:xfrm>
            <a:off x="642939" y="2454545"/>
            <a:ext cx="2500311" cy="3362088"/>
            <a:chOff x="642938" y="2000249"/>
            <a:chExt cx="2500312" cy="3362088"/>
          </a:xfrm>
        </p:grpSpPr>
        <p:sp>
          <p:nvSpPr>
            <p:cNvPr id="9" name="右箭头标注 8"/>
            <p:cNvSpPr/>
            <p:nvPr/>
          </p:nvSpPr>
          <p:spPr>
            <a:xfrm>
              <a:off x="642938" y="2000249"/>
              <a:ext cx="2500312" cy="3362087"/>
            </a:xfrm>
            <a:prstGeom prst="rightArrowCallout">
              <a:avLst>
                <a:gd name="adj1" fmla="val 24238"/>
                <a:gd name="adj2" fmla="val 25000"/>
                <a:gd name="adj3" fmla="val 20429"/>
                <a:gd name="adj4" fmla="val 61167"/>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dirty="0"/>
            </a:p>
          </p:txBody>
        </p:sp>
        <p:sp>
          <p:nvSpPr>
            <p:cNvPr id="12300" name="TextBox 4"/>
            <p:cNvSpPr txBox="1">
              <a:spLocks noChangeArrowheads="1"/>
            </p:cNvSpPr>
            <p:nvPr/>
          </p:nvSpPr>
          <p:spPr bwMode="auto">
            <a:xfrm>
              <a:off x="895083" y="2038350"/>
              <a:ext cx="1007006" cy="3323987"/>
            </a:xfrm>
            <a:prstGeom prst="rect">
              <a:avLst/>
            </a:prstGeom>
            <a:noFill/>
            <a:ln w="9525">
              <a:noFill/>
              <a:miter lim="800000"/>
              <a:headEnd/>
              <a:tailEnd/>
            </a:ln>
          </p:spPr>
          <p:txBody>
            <a:bodyPr wrap="none">
              <a:spAutoFit/>
            </a:bodyPr>
            <a:lstStyle/>
            <a:p>
              <a:pPr algn="ctr">
                <a:lnSpc>
                  <a:spcPct val="150000"/>
                </a:lnSpc>
              </a:pPr>
              <a:r>
                <a:rPr lang="zh-CN" altLang="en-US" sz="1400" dirty="0">
                  <a:latin typeface="微软雅黑" pitchFamily="34" charset="-122"/>
                  <a:ea typeface="微软雅黑" pitchFamily="34" charset="-122"/>
                </a:rPr>
                <a:t>电信中继</a:t>
              </a:r>
              <a:endParaRPr lang="en-US" altLang="zh-CN" sz="1400" dirty="0">
                <a:latin typeface="微软雅黑" pitchFamily="34" charset="-122"/>
                <a:ea typeface="微软雅黑" pitchFamily="34" charset="-122"/>
              </a:endParaRPr>
            </a:p>
            <a:p>
              <a:pPr algn="ctr">
                <a:lnSpc>
                  <a:spcPct val="150000"/>
                </a:lnSpc>
              </a:pPr>
              <a:r>
                <a:rPr lang="zh-CN" altLang="en-US" sz="1400" dirty="0">
                  <a:latin typeface="微软雅黑" pitchFamily="34" charset="-122"/>
                  <a:ea typeface="微软雅黑" pitchFamily="34" charset="-122"/>
                </a:rPr>
                <a:t>移动中继</a:t>
              </a:r>
              <a:endParaRPr lang="en-US" altLang="zh-CN" sz="1400" dirty="0">
                <a:latin typeface="微软雅黑" pitchFamily="34" charset="-122"/>
                <a:ea typeface="微软雅黑" pitchFamily="34" charset="-122"/>
              </a:endParaRPr>
            </a:p>
            <a:p>
              <a:pPr algn="ctr">
                <a:lnSpc>
                  <a:spcPct val="150000"/>
                </a:lnSpc>
              </a:pPr>
              <a:r>
                <a:rPr lang="zh-CN" altLang="en-US" sz="1400" dirty="0">
                  <a:latin typeface="微软雅黑" pitchFamily="34" charset="-122"/>
                  <a:ea typeface="微软雅黑" pitchFamily="34" charset="-122"/>
                </a:rPr>
                <a:t>联通中继</a:t>
              </a:r>
              <a:endParaRPr lang="en-US" altLang="zh-CN" sz="1400" dirty="0">
                <a:latin typeface="微软雅黑" pitchFamily="34" charset="-122"/>
                <a:ea typeface="微软雅黑" pitchFamily="34" charset="-122"/>
              </a:endParaRPr>
            </a:p>
            <a:p>
              <a:pPr algn="ctr">
                <a:lnSpc>
                  <a:spcPct val="150000"/>
                </a:lnSpc>
              </a:pPr>
              <a:r>
                <a:rPr lang="en-US" altLang="zh-CN" sz="1400" dirty="0">
                  <a:latin typeface="微软雅黑" pitchFamily="34" charset="-122"/>
                  <a:ea typeface="微软雅黑" pitchFamily="34" charset="-122"/>
                </a:rPr>
                <a:t>400</a:t>
              </a:r>
              <a:r>
                <a:rPr lang="zh-CN" altLang="en-US" sz="1400" dirty="0">
                  <a:latin typeface="微软雅黑" pitchFamily="34" charset="-122"/>
                  <a:ea typeface="微软雅黑" pitchFamily="34" charset="-122"/>
                </a:rPr>
                <a:t>号码</a:t>
              </a:r>
              <a:endParaRPr lang="en-US" altLang="zh-CN" sz="1400" dirty="0">
                <a:latin typeface="微软雅黑" pitchFamily="34" charset="-122"/>
                <a:ea typeface="微软雅黑" pitchFamily="34" charset="-122"/>
              </a:endParaRPr>
            </a:p>
            <a:p>
              <a:pPr algn="ctr">
                <a:lnSpc>
                  <a:spcPct val="150000"/>
                </a:lnSpc>
              </a:pPr>
              <a:r>
                <a:rPr lang="zh-CN" altLang="en-US" sz="1400" dirty="0">
                  <a:latin typeface="微软雅黑" pitchFamily="34" charset="-122"/>
                  <a:ea typeface="微软雅黑" pitchFamily="34" charset="-122"/>
                </a:rPr>
                <a:t>固网号码</a:t>
              </a:r>
              <a:endParaRPr lang="en-US" altLang="zh-CN" sz="1400" dirty="0">
                <a:latin typeface="微软雅黑" pitchFamily="34" charset="-122"/>
                <a:ea typeface="微软雅黑" pitchFamily="34" charset="-122"/>
              </a:endParaRPr>
            </a:p>
            <a:p>
              <a:pPr algn="ctr">
                <a:lnSpc>
                  <a:spcPct val="150000"/>
                </a:lnSpc>
              </a:pPr>
              <a:r>
                <a:rPr lang="en-US" altLang="zh-CN" sz="1400" dirty="0">
                  <a:latin typeface="微软雅黑" pitchFamily="34" charset="-122"/>
                  <a:ea typeface="微软雅黑" pitchFamily="34" charset="-122"/>
                </a:rPr>
                <a:t>PSTN</a:t>
              </a:r>
              <a:r>
                <a:rPr lang="zh-CN" altLang="en-US" sz="1400" dirty="0">
                  <a:latin typeface="微软雅黑" pitchFamily="34" charset="-122"/>
                  <a:ea typeface="微软雅黑" pitchFamily="34" charset="-122"/>
                </a:rPr>
                <a:t>线路</a:t>
              </a:r>
              <a:endParaRPr lang="en-US" altLang="zh-CN" sz="1400" dirty="0">
                <a:latin typeface="微软雅黑" pitchFamily="34" charset="-122"/>
                <a:ea typeface="微软雅黑" pitchFamily="34" charset="-122"/>
              </a:endParaRPr>
            </a:p>
            <a:p>
              <a:pPr algn="ctr">
                <a:lnSpc>
                  <a:spcPct val="150000"/>
                </a:lnSpc>
              </a:pPr>
              <a:r>
                <a:rPr lang="en-US" altLang="zh-CN" sz="1400" dirty="0">
                  <a:latin typeface="微软雅黑" pitchFamily="34" charset="-122"/>
                  <a:ea typeface="微软雅黑" pitchFamily="34" charset="-122"/>
                </a:rPr>
                <a:t>SIP</a:t>
              </a:r>
              <a:r>
                <a:rPr lang="zh-CN" altLang="en-US" sz="1400" dirty="0">
                  <a:latin typeface="微软雅黑" pitchFamily="34" charset="-122"/>
                  <a:ea typeface="微软雅黑" pitchFamily="34" charset="-122"/>
                </a:rPr>
                <a:t>线路</a:t>
              </a:r>
              <a:endParaRPr lang="en-US" altLang="zh-CN" sz="1400" dirty="0">
                <a:latin typeface="微软雅黑" pitchFamily="34" charset="-122"/>
                <a:ea typeface="微软雅黑" pitchFamily="34" charset="-122"/>
              </a:endParaRPr>
            </a:p>
            <a:p>
              <a:pPr algn="ctr">
                <a:lnSpc>
                  <a:spcPct val="150000"/>
                </a:lnSpc>
              </a:pPr>
              <a:r>
                <a:rPr lang="en-US" altLang="zh-CN" sz="1400" dirty="0" smtClean="0">
                  <a:latin typeface="微软雅黑" pitchFamily="34" charset="-122"/>
                  <a:ea typeface="微软雅黑" pitchFamily="34" charset="-122"/>
                </a:rPr>
                <a:t>IMS</a:t>
              </a:r>
              <a:r>
                <a:rPr lang="zh-CN" altLang="en-US" sz="1400" dirty="0" smtClean="0">
                  <a:latin typeface="微软雅黑" pitchFamily="34" charset="-122"/>
                  <a:ea typeface="微软雅黑" pitchFamily="34" charset="-122"/>
                </a:rPr>
                <a:t>线路</a:t>
              </a:r>
              <a:endParaRPr lang="en-US" altLang="zh-CN" sz="1400" dirty="0" smtClean="0">
                <a:latin typeface="微软雅黑" pitchFamily="34" charset="-122"/>
                <a:ea typeface="微软雅黑" pitchFamily="34" charset="-122"/>
              </a:endParaRPr>
            </a:p>
            <a:p>
              <a:pPr algn="ctr">
                <a:lnSpc>
                  <a:spcPct val="150000"/>
                </a:lnSpc>
              </a:pPr>
              <a:r>
                <a:rPr lang="zh-CN" altLang="en-US" sz="1400" dirty="0">
                  <a:latin typeface="微软雅黑" pitchFamily="34" charset="-122"/>
                  <a:ea typeface="微软雅黑" pitchFamily="34" charset="-122"/>
                </a:rPr>
                <a:t>短</a:t>
              </a:r>
              <a:r>
                <a:rPr lang="zh-CN" altLang="en-US" sz="1400" dirty="0" smtClean="0">
                  <a:latin typeface="微软雅黑" pitchFamily="34" charset="-122"/>
                  <a:ea typeface="微软雅黑" pitchFamily="34" charset="-122"/>
                </a:rPr>
                <a:t>信通道</a:t>
              </a:r>
            </a:p>
            <a:p>
              <a:pPr algn="ctr">
                <a:lnSpc>
                  <a:spcPct val="150000"/>
                </a:lnSpc>
              </a:pPr>
              <a:r>
                <a:rPr lang="en-US" altLang="zh-CN"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
          <p:nvSpPr>
            <p:cNvPr id="12301" name="TextBox 10"/>
            <p:cNvSpPr txBox="1">
              <a:spLocks noChangeArrowheads="1"/>
            </p:cNvSpPr>
            <p:nvPr/>
          </p:nvSpPr>
          <p:spPr bwMode="auto">
            <a:xfrm>
              <a:off x="2152637" y="3348281"/>
              <a:ext cx="633411" cy="584775"/>
            </a:xfrm>
            <a:prstGeom prst="rect">
              <a:avLst/>
            </a:prstGeom>
            <a:noFill/>
            <a:ln w="9525">
              <a:noFill/>
              <a:miter lim="800000"/>
              <a:headEnd/>
              <a:tailEnd/>
            </a:ln>
          </p:spPr>
          <p:txBody>
            <a:bodyPr>
              <a:spAutoFit/>
            </a:bodyPr>
            <a:lstStyle/>
            <a:p>
              <a:r>
                <a:rPr lang="zh-CN" altLang="en-US" sz="1600" dirty="0">
                  <a:latin typeface="微软雅黑" pitchFamily="34" charset="-122"/>
                  <a:ea typeface="微软雅黑" pitchFamily="34" charset="-122"/>
                </a:rPr>
                <a:t>资源整合</a:t>
              </a:r>
            </a:p>
          </p:txBody>
        </p:sp>
      </p:grpSp>
      <p:grpSp>
        <p:nvGrpSpPr>
          <p:cNvPr id="12295" name="组合 12"/>
          <p:cNvGrpSpPr>
            <a:grpSpLocks/>
          </p:cNvGrpSpPr>
          <p:nvPr/>
        </p:nvGrpSpPr>
        <p:grpSpPr bwMode="auto">
          <a:xfrm>
            <a:off x="5500690" y="2454546"/>
            <a:ext cx="2857634" cy="3180209"/>
            <a:chOff x="5500688" y="2000250"/>
            <a:chExt cx="2857633" cy="3180209"/>
          </a:xfrm>
        </p:grpSpPr>
        <p:sp>
          <p:nvSpPr>
            <p:cNvPr id="10" name="右箭头标注 9"/>
            <p:cNvSpPr/>
            <p:nvPr/>
          </p:nvSpPr>
          <p:spPr>
            <a:xfrm flipH="1">
              <a:off x="5500688" y="2000250"/>
              <a:ext cx="2857500" cy="3143250"/>
            </a:xfrm>
            <a:prstGeom prst="rightArrowCallout">
              <a:avLst>
                <a:gd name="adj1" fmla="val 21571"/>
                <a:gd name="adj2" fmla="val 25000"/>
                <a:gd name="adj3" fmla="val 18762"/>
                <a:gd name="adj4" fmla="val 64500"/>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a:p>
          </p:txBody>
        </p:sp>
        <p:sp>
          <p:nvSpPr>
            <p:cNvPr id="12297" name="TextBox 5"/>
            <p:cNvSpPr txBox="1">
              <a:spLocks noChangeArrowheads="1"/>
            </p:cNvSpPr>
            <p:nvPr/>
          </p:nvSpPr>
          <p:spPr bwMode="auto">
            <a:xfrm>
              <a:off x="6557829" y="2179638"/>
              <a:ext cx="1800492" cy="3000821"/>
            </a:xfrm>
            <a:prstGeom prst="rect">
              <a:avLst/>
            </a:prstGeom>
            <a:noFill/>
            <a:ln w="9525">
              <a:noFill/>
              <a:miter lim="800000"/>
              <a:headEnd/>
              <a:tailEnd/>
            </a:ln>
          </p:spPr>
          <p:txBody>
            <a:bodyPr wrap="none">
              <a:spAutoFit/>
            </a:bodyPr>
            <a:lstStyle/>
            <a:p>
              <a:pPr algn="ctr">
                <a:lnSpc>
                  <a:spcPct val="150000"/>
                </a:lnSpc>
              </a:pPr>
              <a:r>
                <a:rPr lang="zh-CN" altLang="en-US" sz="1400" dirty="0">
                  <a:latin typeface="微软雅黑" pitchFamily="34" charset="-122"/>
                  <a:ea typeface="微软雅黑" pitchFamily="34" charset="-122"/>
                </a:rPr>
                <a:t>外</a:t>
              </a:r>
              <a:r>
                <a:rPr lang="zh-CN" altLang="en-US" sz="1400" dirty="0" smtClean="0">
                  <a:latin typeface="微软雅黑" pitchFamily="34" charset="-122"/>
                  <a:ea typeface="微软雅黑" pitchFamily="34" charset="-122"/>
                </a:rPr>
                <a:t>呼营销解决方案</a:t>
              </a:r>
              <a:endParaRPr lang="en-US" altLang="zh-CN" sz="1400" dirty="0" smtClean="0">
                <a:latin typeface="微软雅黑" pitchFamily="34" charset="-122"/>
                <a:ea typeface="微软雅黑" pitchFamily="34" charset="-122"/>
              </a:endParaRPr>
            </a:p>
            <a:p>
              <a:pPr algn="ctr">
                <a:lnSpc>
                  <a:spcPct val="150000"/>
                </a:lnSpc>
              </a:pPr>
              <a:r>
                <a:rPr lang="zh-CN" altLang="en-US" sz="1400" dirty="0">
                  <a:latin typeface="微软雅黑" pitchFamily="34" charset="-122"/>
                  <a:ea typeface="微软雅黑" pitchFamily="34" charset="-122"/>
                </a:rPr>
                <a:t>客</a:t>
              </a:r>
              <a:r>
                <a:rPr lang="zh-CN" altLang="en-US" sz="1400" dirty="0" smtClean="0">
                  <a:latin typeface="微软雅黑" pitchFamily="34" charset="-122"/>
                  <a:ea typeface="微软雅黑" pitchFamily="34" charset="-122"/>
                </a:rPr>
                <a:t>服中心解决方案</a:t>
              </a:r>
              <a:endParaRPr lang="en-US" altLang="zh-CN" sz="1400" dirty="0" smtClean="0">
                <a:latin typeface="微软雅黑" pitchFamily="34" charset="-122"/>
                <a:ea typeface="微软雅黑" pitchFamily="34" charset="-122"/>
              </a:endParaRPr>
            </a:p>
            <a:p>
              <a:pPr algn="ctr">
                <a:lnSpc>
                  <a:spcPct val="150000"/>
                </a:lnSpc>
              </a:pPr>
              <a:r>
                <a:rPr lang="zh-CN" altLang="en-US" sz="1400" dirty="0">
                  <a:latin typeface="微软雅黑" pitchFamily="34" charset="-122"/>
                  <a:ea typeface="微软雅黑" pitchFamily="34" charset="-122"/>
                </a:rPr>
                <a:t>金融行业解决</a:t>
              </a:r>
              <a:r>
                <a:rPr lang="zh-CN" altLang="en-US" sz="1400" dirty="0" smtClean="0">
                  <a:latin typeface="微软雅黑" pitchFamily="34" charset="-122"/>
                  <a:ea typeface="微软雅黑" pitchFamily="34" charset="-122"/>
                </a:rPr>
                <a:t>方案</a:t>
              </a:r>
              <a:endParaRPr lang="en-US" altLang="zh-CN" sz="1400" dirty="0" smtClean="0">
                <a:latin typeface="微软雅黑" pitchFamily="34" charset="-122"/>
                <a:ea typeface="微软雅黑" pitchFamily="34" charset="-122"/>
              </a:endParaRPr>
            </a:p>
            <a:p>
              <a:pPr algn="ctr">
                <a:lnSpc>
                  <a:spcPct val="150000"/>
                </a:lnSpc>
              </a:pPr>
              <a:r>
                <a:rPr lang="zh-CN" altLang="en-US" sz="1400" dirty="0">
                  <a:latin typeface="微软雅黑" pitchFamily="34" charset="-122"/>
                  <a:ea typeface="微软雅黑" pitchFamily="34" charset="-122"/>
                </a:rPr>
                <a:t>教育咨询解决方案</a:t>
              </a:r>
              <a:endParaRPr lang="en-US" altLang="zh-CN" sz="1400" dirty="0">
                <a:latin typeface="微软雅黑" pitchFamily="34" charset="-122"/>
                <a:ea typeface="微软雅黑" pitchFamily="34" charset="-122"/>
              </a:endParaRPr>
            </a:p>
            <a:p>
              <a:pPr algn="ctr">
                <a:lnSpc>
                  <a:spcPct val="150000"/>
                </a:lnSpc>
              </a:pPr>
              <a:r>
                <a:rPr lang="zh-CN" altLang="en-US" sz="1400" dirty="0">
                  <a:latin typeface="微软雅黑" pitchFamily="34" charset="-122"/>
                  <a:ea typeface="微软雅黑" pitchFamily="34" charset="-122"/>
                </a:rPr>
                <a:t>外包中心解决</a:t>
              </a:r>
              <a:r>
                <a:rPr lang="zh-CN" altLang="en-US" sz="1400" dirty="0" smtClean="0">
                  <a:latin typeface="微软雅黑" pitchFamily="34" charset="-122"/>
                  <a:ea typeface="微软雅黑" pitchFamily="34" charset="-122"/>
                </a:rPr>
                <a:t>方案</a:t>
              </a:r>
              <a:endParaRPr lang="en-US" altLang="zh-CN" sz="1400" dirty="0" smtClean="0">
                <a:latin typeface="微软雅黑" pitchFamily="34" charset="-122"/>
                <a:ea typeface="微软雅黑" pitchFamily="34" charset="-122"/>
              </a:endParaRPr>
            </a:p>
            <a:p>
              <a:pPr algn="ctr">
                <a:lnSpc>
                  <a:spcPct val="150000"/>
                </a:lnSpc>
              </a:pPr>
              <a:r>
                <a:rPr lang="zh-CN" altLang="en-US" sz="1400" dirty="0">
                  <a:latin typeface="微软雅黑" pitchFamily="34" charset="-122"/>
                  <a:ea typeface="微软雅黑" pitchFamily="34" charset="-122"/>
                </a:rPr>
                <a:t>电子商务解决</a:t>
              </a:r>
              <a:r>
                <a:rPr lang="zh-CN" altLang="en-US" sz="1400" dirty="0" smtClean="0">
                  <a:latin typeface="微软雅黑" pitchFamily="34" charset="-122"/>
                  <a:ea typeface="微软雅黑" pitchFamily="34" charset="-122"/>
                </a:rPr>
                <a:t>方案</a:t>
              </a:r>
              <a:endParaRPr lang="en-US" altLang="zh-CN" sz="1400" dirty="0">
                <a:latin typeface="微软雅黑" pitchFamily="34" charset="-122"/>
                <a:ea typeface="微软雅黑" pitchFamily="34" charset="-122"/>
              </a:endParaRPr>
            </a:p>
            <a:p>
              <a:pPr algn="ctr">
                <a:lnSpc>
                  <a:spcPct val="150000"/>
                </a:lnSpc>
              </a:pPr>
              <a:r>
                <a:rPr lang="zh-CN" altLang="en-US" sz="1400" dirty="0">
                  <a:latin typeface="微软雅黑" pitchFamily="34" charset="-122"/>
                  <a:ea typeface="微软雅黑" pitchFamily="34" charset="-122"/>
                </a:rPr>
                <a:t>物流行业解决</a:t>
              </a:r>
              <a:r>
                <a:rPr lang="zh-CN" altLang="en-US" sz="1400" dirty="0" smtClean="0">
                  <a:latin typeface="微软雅黑" pitchFamily="34" charset="-122"/>
                  <a:ea typeface="微软雅黑" pitchFamily="34" charset="-122"/>
                </a:rPr>
                <a:t>方案</a:t>
              </a:r>
              <a:endParaRPr lang="en-US" altLang="zh-CN" sz="1400" dirty="0">
                <a:latin typeface="微软雅黑" pitchFamily="34" charset="-122"/>
                <a:ea typeface="微软雅黑" pitchFamily="34" charset="-122"/>
              </a:endParaRPr>
            </a:p>
            <a:p>
              <a:pPr algn="ctr">
                <a:lnSpc>
                  <a:spcPct val="150000"/>
                </a:lnSpc>
              </a:pPr>
              <a:r>
                <a:rPr lang="zh-CN" altLang="en-US" sz="1400" dirty="0">
                  <a:latin typeface="微软雅黑" pitchFamily="34" charset="-122"/>
                  <a:ea typeface="微软雅黑" pitchFamily="34" charset="-122"/>
                </a:rPr>
                <a:t>保健品电销解决方案</a:t>
              </a:r>
              <a:endParaRPr lang="en-US" altLang="zh-CN" sz="1400" dirty="0">
                <a:latin typeface="微软雅黑" pitchFamily="34" charset="-122"/>
                <a:ea typeface="微软雅黑" pitchFamily="34" charset="-122"/>
              </a:endParaRPr>
            </a:p>
            <a:p>
              <a:pPr algn="ctr">
                <a:lnSpc>
                  <a:spcPct val="150000"/>
                </a:lnSpc>
              </a:pPr>
              <a:r>
                <a:rPr lang="en-US" altLang="zh-CN"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
          <p:nvSpPr>
            <p:cNvPr id="12298" name="TextBox 11"/>
            <p:cNvSpPr txBox="1">
              <a:spLocks noChangeArrowheads="1"/>
            </p:cNvSpPr>
            <p:nvPr/>
          </p:nvSpPr>
          <p:spPr bwMode="auto">
            <a:xfrm>
              <a:off x="6010274" y="3286125"/>
              <a:ext cx="633412" cy="584775"/>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解决方案</a:t>
              </a:r>
            </a:p>
          </p:txBody>
        </p:sp>
      </p:grpSp>
      <p:pic>
        <p:nvPicPr>
          <p:cNvPr id="14" name="图片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4705" y="3608661"/>
            <a:ext cx="2278780" cy="68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标题 10"/>
          <p:cNvSpPr>
            <a:spLocks noGrp="1"/>
          </p:cNvSpPr>
          <p:nvPr>
            <p:ph type="title"/>
          </p:nvPr>
        </p:nvSpPr>
        <p:spPr>
          <a:xfrm>
            <a:off x="539553" y="404664"/>
            <a:ext cx="8229600" cy="850106"/>
          </a:xfrm>
        </p:spPr>
        <p:txBody>
          <a:bodyPr/>
          <a:lstStyle/>
          <a:p>
            <a:pPr eaLnBrk="1" hangingPunct="1"/>
            <a:r>
              <a:rPr lang="zh-CN" altLang="en-US" dirty="0" smtClean="0"/>
              <a:t>稳定可靠 </a:t>
            </a:r>
            <a:r>
              <a:rPr lang="en-US" altLang="zh-CN" sz="2400" dirty="0" smtClean="0"/>
              <a:t>—</a:t>
            </a:r>
            <a:r>
              <a:rPr lang="zh-CN" altLang="en-US" sz="2400" dirty="0" smtClean="0"/>
              <a:t>专业</a:t>
            </a:r>
            <a:r>
              <a:rPr lang="zh-CN" altLang="en-US" sz="2400" dirty="0"/>
              <a:t>网</a:t>
            </a:r>
            <a:r>
              <a:rPr lang="zh-CN" altLang="en-US" sz="2400" dirty="0" smtClean="0"/>
              <a:t>管中心及远程维护</a:t>
            </a:r>
            <a:endParaRPr lang="en-US" altLang="zh-CN" dirty="0" smtClean="0"/>
          </a:p>
        </p:txBody>
      </p:sp>
      <p:sp>
        <p:nvSpPr>
          <p:cNvPr id="13315" name="内容占位符 5"/>
          <p:cNvSpPr>
            <a:spLocks noGrp="1"/>
          </p:cNvSpPr>
          <p:nvPr>
            <p:ph idx="1"/>
          </p:nvPr>
        </p:nvSpPr>
        <p:spPr>
          <a:xfrm>
            <a:off x="1506340" y="1628800"/>
            <a:ext cx="7262813" cy="4316413"/>
          </a:xfrm>
        </p:spPr>
        <p:txBody>
          <a:bodyPr/>
          <a:lstStyle/>
          <a:p>
            <a:pPr eaLnBrk="1" hangingPunct="1"/>
            <a:r>
              <a:rPr lang="zh-CN" altLang="en-US" sz="1600" dirty="0" smtClean="0"/>
              <a:t>系统设置、使用方面的咨询服务，云呼叫中心免费体验等。</a:t>
            </a:r>
          </a:p>
          <a:p>
            <a:pPr eaLnBrk="1" hangingPunct="1"/>
            <a:endParaRPr lang="en-US" altLang="zh-CN" sz="1600" dirty="0" smtClean="0"/>
          </a:p>
          <a:p>
            <a:pPr eaLnBrk="1" hangingPunct="1"/>
            <a:r>
              <a:rPr lang="zh-CN" altLang="en-US" sz="1600" dirty="0" smtClean="0"/>
              <a:t>专业的网管中心，智能监控用户侧系统的运行状态，系统异常时，会对网管人员进行告警，预先排除潜在故障，做好预防而不是消防员式的四处灭火。</a:t>
            </a:r>
            <a:endParaRPr lang="en-US" altLang="zh-CN" sz="1600" dirty="0" smtClean="0"/>
          </a:p>
          <a:p>
            <a:pPr marL="0" indent="0" eaLnBrk="1" hangingPunct="1">
              <a:buNone/>
            </a:pPr>
            <a:r>
              <a:rPr lang="en-US" altLang="zh-CN" sz="1600" dirty="0"/>
              <a:t> </a:t>
            </a:r>
            <a:r>
              <a:rPr lang="en-US" altLang="zh-CN" sz="1600" dirty="0" smtClean="0"/>
              <a:t>    </a:t>
            </a:r>
            <a:r>
              <a:rPr lang="zh-CN" altLang="en-US" sz="1600" dirty="0" smtClean="0"/>
              <a:t>通过</a:t>
            </a:r>
            <a:r>
              <a:rPr lang="en-US" altLang="zh-CN" sz="1600" dirty="0" smtClean="0"/>
              <a:t>VPN</a:t>
            </a:r>
            <a:r>
              <a:rPr lang="zh-CN" altLang="en-US" sz="1600" dirty="0" smtClean="0"/>
              <a:t>网络，远程连接到系统内任何设备及坐席电脑，快速排除故障。</a:t>
            </a:r>
            <a:endParaRPr lang="en-US" altLang="zh-CN" sz="1600" dirty="0" smtClean="0"/>
          </a:p>
          <a:p>
            <a:pPr marL="0" indent="0" eaLnBrk="1" hangingPunct="1">
              <a:buNone/>
            </a:pPr>
            <a:endParaRPr lang="zh-CN" altLang="en-US" sz="1600" dirty="0" smtClean="0"/>
          </a:p>
          <a:p>
            <a:pPr eaLnBrk="1" hangingPunct="1"/>
            <a:r>
              <a:rPr lang="zh-CN" altLang="en-US" sz="1600" dirty="0" smtClean="0"/>
              <a:t>收集客户需要，分析客户行为；不断地更新完善产品功能，优化用户体验。</a:t>
            </a:r>
            <a:endParaRPr lang="en-US" altLang="zh-CN" sz="1600" dirty="0" smtClean="0"/>
          </a:p>
          <a:p>
            <a:pPr marL="0" indent="0" eaLnBrk="1" hangingPunct="1">
              <a:buNone/>
            </a:pPr>
            <a:endParaRPr lang="zh-CN" altLang="en-US" sz="1600" dirty="0" smtClean="0"/>
          </a:p>
          <a:p>
            <a:pPr eaLnBrk="1" hangingPunct="1"/>
            <a:endParaRPr lang="en-US" altLang="zh-CN" sz="1600" dirty="0" smtClean="0"/>
          </a:p>
          <a:p>
            <a:pPr eaLnBrk="1" hangingPunct="1"/>
            <a:r>
              <a:rPr lang="zh-CN" altLang="en-US" sz="1600" dirty="0" smtClean="0"/>
              <a:t>指导管理者进行业务规划、操作和实施，协助系统管理员诊断各种故障，制定维护和故障处理方法。</a:t>
            </a:r>
            <a:endParaRPr lang="en-US" altLang="zh-CN" sz="1600" dirty="0" smtClean="0"/>
          </a:p>
          <a:p>
            <a:pPr marL="0" indent="0" eaLnBrk="1" hangingPunct="1">
              <a:buNone/>
            </a:pPr>
            <a:endParaRPr lang="zh-CN" altLang="en-US" sz="1600" dirty="0" smtClean="0"/>
          </a:p>
          <a:p>
            <a:pPr eaLnBrk="1" hangingPunct="1"/>
            <a:r>
              <a:rPr lang="zh-CN" altLang="en-US" sz="1600" dirty="0" smtClean="0"/>
              <a:t>根据客户工作流、业务模式及商业规则，与客户分析系统的数据逻辑，整理适合客户的解决方案，并定制呼叫中心和</a:t>
            </a:r>
            <a:r>
              <a:rPr lang="en-US" altLang="zh-CN" sz="1600" dirty="0" smtClean="0"/>
              <a:t>CRM</a:t>
            </a:r>
            <a:r>
              <a:rPr lang="zh-CN" altLang="en-US" sz="1600" dirty="0" smtClean="0"/>
              <a:t>系统。</a:t>
            </a:r>
          </a:p>
          <a:p>
            <a:pPr eaLnBrk="1" hangingPunct="1"/>
            <a:endParaRPr lang="zh-CN" altLang="en-US" sz="1600" dirty="0" smtClean="0"/>
          </a:p>
        </p:txBody>
      </p:sp>
      <p:sp>
        <p:nvSpPr>
          <p:cNvPr id="13316" name="矩形 11"/>
          <p:cNvSpPr>
            <a:spLocks noChangeArrowheads="1"/>
          </p:cNvSpPr>
          <p:nvPr/>
        </p:nvSpPr>
        <p:spPr bwMode="auto">
          <a:xfrm>
            <a:off x="2286000" y="2859088"/>
            <a:ext cx="4572001" cy="646331"/>
          </a:xfrm>
          <a:prstGeom prst="rect">
            <a:avLst/>
          </a:prstGeom>
          <a:noFill/>
          <a:ln w="9525">
            <a:noFill/>
            <a:miter lim="800000"/>
            <a:headEnd/>
            <a:tailEnd/>
          </a:ln>
        </p:spPr>
        <p:txBody>
          <a:bodyPr>
            <a:spAutoFit/>
          </a:bodyPr>
          <a:lstStyle/>
          <a:p>
            <a:r>
              <a:rPr lang="en-US" altLang="zh-CN" b="1" dirty="0">
                <a:solidFill>
                  <a:schemeClr val="accent1"/>
                </a:solidFill>
                <a:latin typeface="微软雅黑" pitchFamily="34" charset="-122"/>
                <a:ea typeface="微软雅黑" pitchFamily="34" charset="-122"/>
              </a:rPr>
              <a:t/>
            </a:r>
            <a:br>
              <a:rPr lang="en-US" altLang="zh-CN" b="1" dirty="0">
                <a:solidFill>
                  <a:schemeClr val="accent1"/>
                </a:solidFill>
                <a:latin typeface="微软雅黑" pitchFamily="34" charset="-122"/>
                <a:ea typeface="微软雅黑" pitchFamily="34" charset="-122"/>
              </a:rPr>
            </a:br>
            <a:endParaRPr lang="zh-CN" altLang="en-US">
              <a:latin typeface="Calibri" pitchFamily="34" charset="0"/>
            </a:endParaRPr>
          </a:p>
        </p:txBody>
      </p:sp>
      <p:pic>
        <p:nvPicPr>
          <p:cNvPr id="13317" name="图片 6" descr="01.png"/>
          <p:cNvPicPr>
            <a:picLocks noChangeAspect="1"/>
          </p:cNvPicPr>
          <p:nvPr/>
        </p:nvPicPr>
        <p:blipFill>
          <a:blip r:embed="rId3" cstate="print"/>
          <a:srcRect/>
          <a:stretch>
            <a:fillRect/>
          </a:stretch>
        </p:blipFill>
        <p:spPr bwMode="auto">
          <a:xfrm>
            <a:off x="539751" y="1341439"/>
            <a:ext cx="1008063" cy="4718050"/>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3396" y="443310"/>
            <a:ext cx="8229600" cy="850106"/>
          </a:xfrm>
        </p:spPr>
        <p:txBody>
          <a:bodyPr/>
          <a:lstStyle/>
          <a:p>
            <a:r>
              <a:rPr lang="zh-CN" altLang="en-US" dirty="0" smtClean="0"/>
              <a:t>网管中心 </a:t>
            </a:r>
            <a:r>
              <a:rPr lang="en-US" altLang="zh-CN" dirty="0" smtClean="0"/>
              <a:t>— </a:t>
            </a:r>
            <a:r>
              <a:rPr lang="zh-CN" altLang="en-US" sz="2400" dirty="0" smtClean="0"/>
              <a:t>提前预警，预防灾难事故</a:t>
            </a:r>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30" y="1298640"/>
            <a:ext cx="8088322" cy="5129344"/>
          </a:xfrm>
          <a:prstGeom prst="rect">
            <a:avLst/>
          </a:prstGeom>
        </p:spPr>
      </p:pic>
    </p:spTree>
    <p:extLst>
      <p:ext uri="{BB962C8B-B14F-4D97-AF65-F5344CB8AC3E}">
        <p14:creationId xmlns:p14="http://schemas.microsoft.com/office/powerpoint/2010/main" val="23466679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12025" y="1772816"/>
            <a:ext cx="4136553" cy="1861799"/>
          </a:xfrm>
          <a:prstGeom prst="rect">
            <a:avLst/>
          </a:prstGeom>
        </p:spPr>
      </p:pic>
      <p:pic>
        <p:nvPicPr>
          <p:cNvPr id="6" name="图片 5"/>
          <p:cNvPicPr>
            <a:picLocks noChangeAspect="1"/>
          </p:cNvPicPr>
          <p:nvPr/>
        </p:nvPicPr>
        <p:blipFill>
          <a:blip r:embed="rId3"/>
          <a:stretch>
            <a:fillRect/>
          </a:stretch>
        </p:blipFill>
        <p:spPr>
          <a:xfrm>
            <a:off x="4538196" y="1772816"/>
            <a:ext cx="4247726" cy="1861799"/>
          </a:xfrm>
          <a:prstGeom prst="rect">
            <a:avLst/>
          </a:prstGeom>
        </p:spPr>
      </p:pic>
      <p:pic>
        <p:nvPicPr>
          <p:cNvPr id="7" name="图片 6"/>
          <p:cNvPicPr>
            <a:picLocks noChangeAspect="1"/>
          </p:cNvPicPr>
          <p:nvPr/>
        </p:nvPicPr>
        <p:blipFill>
          <a:blip r:embed="rId4"/>
          <a:stretch>
            <a:fillRect/>
          </a:stretch>
        </p:blipFill>
        <p:spPr>
          <a:xfrm>
            <a:off x="4554434" y="3743212"/>
            <a:ext cx="4231488" cy="2014786"/>
          </a:xfrm>
          <a:prstGeom prst="rect">
            <a:avLst/>
          </a:prstGeom>
        </p:spPr>
      </p:pic>
      <p:pic>
        <p:nvPicPr>
          <p:cNvPr id="8" name="图片 7"/>
          <p:cNvPicPr>
            <a:picLocks noChangeAspect="1"/>
          </p:cNvPicPr>
          <p:nvPr/>
        </p:nvPicPr>
        <p:blipFill>
          <a:blip r:embed="rId5"/>
          <a:stretch>
            <a:fillRect/>
          </a:stretch>
        </p:blipFill>
        <p:spPr>
          <a:xfrm>
            <a:off x="312025" y="3743212"/>
            <a:ext cx="4136553" cy="2014786"/>
          </a:xfrm>
          <a:prstGeom prst="rect">
            <a:avLst/>
          </a:prstGeom>
        </p:spPr>
      </p:pic>
      <p:sp>
        <p:nvSpPr>
          <p:cNvPr id="9" name="标题 1"/>
          <p:cNvSpPr txBox="1">
            <a:spLocks/>
          </p:cNvSpPr>
          <p:nvPr/>
        </p:nvSpPr>
        <p:spPr>
          <a:xfrm>
            <a:off x="423396" y="443310"/>
            <a:ext cx="8229600" cy="850106"/>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zh-CN" altLang="en-US" kern="0" dirty="0" smtClean="0"/>
              <a:t>网管中心 </a:t>
            </a:r>
            <a:r>
              <a:rPr lang="en-US" altLang="zh-CN" kern="0" dirty="0" smtClean="0"/>
              <a:t>—</a:t>
            </a:r>
            <a:r>
              <a:rPr lang="zh-CN" altLang="en-US" sz="2400" kern="0" dirty="0"/>
              <a:t>信息尽在</a:t>
            </a:r>
            <a:r>
              <a:rPr lang="zh-CN" altLang="en-US" sz="2400" kern="0" dirty="0" smtClean="0"/>
              <a:t>掌握</a:t>
            </a:r>
            <a:endParaRPr lang="zh-CN" altLang="en-US" sz="2400" kern="0" dirty="0"/>
          </a:p>
        </p:txBody>
      </p:sp>
      <p:sp>
        <p:nvSpPr>
          <p:cNvPr id="10" name="TextBox 23"/>
          <p:cNvSpPr>
            <a:spLocks noChangeArrowheads="1"/>
          </p:cNvSpPr>
          <p:nvPr/>
        </p:nvSpPr>
        <p:spPr bwMode="auto">
          <a:xfrm>
            <a:off x="312025" y="5831889"/>
            <a:ext cx="1928813" cy="369332"/>
          </a:xfrm>
          <a:prstGeom prst="rect">
            <a:avLst/>
          </a:prstGeom>
          <a:noFill/>
          <a:ln w="9525">
            <a:noFill/>
            <a:miter lim="800000"/>
            <a:headEnd/>
            <a:tailEnd/>
          </a:ln>
        </p:spPr>
        <p:txBody>
          <a:bodyPr>
            <a:spAutoFit/>
          </a:bodyPr>
          <a:lstStyle/>
          <a:p>
            <a:r>
              <a:rPr lang="zh-CN" altLang="en-US" b="1" dirty="0" smtClean="0">
                <a:solidFill>
                  <a:srgbClr val="0070C0"/>
                </a:solidFill>
                <a:latin typeface="微软雅黑" pitchFamily="34" charset="-122"/>
                <a:ea typeface="微软雅黑" pitchFamily="34" charset="-122"/>
                <a:sym typeface="Arial" charset="0"/>
              </a:rPr>
              <a:t>网卡吞吐量</a:t>
            </a:r>
            <a:endParaRPr lang="zh-CN" altLang="en-US" b="1" dirty="0">
              <a:solidFill>
                <a:srgbClr val="0070C0"/>
              </a:solidFill>
              <a:latin typeface="微软雅黑" pitchFamily="34" charset="-122"/>
              <a:ea typeface="微软雅黑" pitchFamily="34" charset="-122"/>
              <a:sym typeface="Arial" charset="0"/>
            </a:endParaRPr>
          </a:p>
        </p:txBody>
      </p:sp>
      <p:sp>
        <p:nvSpPr>
          <p:cNvPr id="11" name="TextBox 23"/>
          <p:cNvSpPr>
            <a:spLocks noChangeArrowheads="1"/>
          </p:cNvSpPr>
          <p:nvPr/>
        </p:nvSpPr>
        <p:spPr bwMode="auto">
          <a:xfrm>
            <a:off x="4495527" y="5831889"/>
            <a:ext cx="1928813" cy="369332"/>
          </a:xfrm>
          <a:prstGeom prst="rect">
            <a:avLst/>
          </a:prstGeom>
          <a:noFill/>
          <a:ln w="9525">
            <a:noFill/>
            <a:miter lim="800000"/>
            <a:headEnd/>
            <a:tailEnd/>
          </a:ln>
        </p:spPr>
        <p:txBody>
          <a:bodyPr>
            <a:spAutoFit/>
          </a:bodyPr>
          <a:lstStyle/>
          <a:p>
            <a:r>
              <a:rPr lang="zh-CN" altLang="en-US" b="1" dirty="0" smtClean="0">
                <a:solidFill>
                  <a:srgbClr val="0070C0"/>
                </a:solidFill>
                <a:latin typeface="微软雅黑" pitchFamily="34" charset="-122"/>
                <a:ea typeface="微软雅黑" pitchFamily="34" charset="-122"/>
                <a:sym typeface="Arial" charset="0"/>
              </a:rPr>
              <a:t>内存占用率</a:t>
            </a:r>
            <a:endParaRPr lang="zh-CN" altLang="en-US" b="1" dirty="0">
              <a:solidFill>
                <a:srgbClr val="0070C0"/>
              </a:solidFill>
              <a:latin typeface="微软雅黑" pitchFamily="34" charset="-122"/>
              <a:ea typeface="微软雅黑" pitchFamily="34" charset="-122"/>
              <a:sym typeface="Arial" charset="0"/>
            </a:endParaRPr>
          </a:p>
        </p:txBody>
      </p:sp>
      <p:sp>
        <p:nvSpPr>
          <p:cNvPr id="12" name="TextBox 23"/>
          <p:cNvSpPr>
            <a:spLocks noChangeArrowheads="1"/>
          </p:cNvSpPr>
          <p:nvPr/>
        </p:nvSpPr>
        <p:spPr bwMode="auto">
          <a:xfrm>
            <a:off x="291166" y="1325040"/>
            <a:ext cx="1928813" cy="369332"/>
          </a:xfrm>
          <a:prstGeom prst="rect">
            <a:avLst/>
          </a:prstGeom>
          <a:noFill/>
          <a:ln w="9525">
            <a:noFill/>
            <a:miter lim="800000"/>
            <a:headEnd/>
            <a:tailEnd/>
          </a:ln>
        </p:spPr>
        <p:txBody>
          <a:bodyPr>
            <a:spAutoFit/>
          </a:bodyPr>
          <a:lstStyle/>
          <a:p>
            <a:r>
              <a:rPr lang="en-US" altLang="zh-CN" b="1" dirty="0" smtClean="0">
                <a:solidFill>
                  <a:srgbClr val="0070C0"/>
                </a:solidFill>
                <a:latin typeface="微软雅黑" pitchFamily="34" charset="-122"/>
                <a:ea typeface="微软雅黑" pitchFamily="34" charset="-122"/>
                <a:sym typeface="Arial" charset="0"/>
              </a:rPr>
              <a:t>CPU</a:t>
            </a:r>
            <a:r>
              <a:rPr lang="zh-CN" altLang="en-US" b="1" dirty="0" smtClean="0">
                <a:solidFill>
                  <a:srgbClr val="0070C0"/>
                </a:solidFill>
                <a:latin typeface="微软雅黑" pitchFamily="34" charset="-122"/>
                <a:ea typeface="微软雅黑" pitchFamily="34" charset="-122"/>
                <a:sym typeface="Arial" charset="0"/>
              </a:rPr>
              <a:t>负载</a:t>
            </a:r>
            <a:endParaRPr lang="zh-CN" altLang="en-US" b="1" dirty="0">
              <a:solidFill>
                <a:srgbClr val="0070C0"/>
              </a:solidFill>
              <a:latin typeface="微软雅黑" pitchFamily="34" charset="-122"/>
              <a:ea typeface="微软雅黑" pitchFamily="34" charset="-122"/>
              <a:sym typeface="Arial" charset="0"/>
            </a:endParaRPr>
          </a:p>
        </p:txBody>
      </p:sp>
      <p:sp>
        <p:nvSpPr>
          <p:cNvPr id="13" name="TextBox 23"/>
          <p:cNvSpPr>
            <a:spLocks noChangeArrowheads="1"/>
          </p:cNvSpPr>
          <p:nvPr/>
        </p:nvSpPr>
        <p:spPr bwMode="auto">
          <a:xfrm>
            <a:off x="4482476" y="1325040"/>
            <a:ext cx="1928813" cy="369332"/>
          </a:xfrm>
          <a:prstGeom prst="rect">
            <a:avLst/>
          </a:prstGeom>
          <a:noFill/>
          <a:ln w="9525">
            <a:noFill/>
            <a:miter lim="800000"/>
            <a:headEnd/>
            <a:tailEnd/>
          </a:ln>
        </p:spPr>
        <p:txBody>
          <a:bodyPr>
            <a:spAutoFit/>
          </a:bodyPr>
          <a:lstStyle/>
          <a:p>
            <a:r>
              <a:rPr lang="zh-CN" altLang="en-US" b="1" dirty="0" smtClean="0">
                <a:solidFill>
                  <a:srgbClr val="0070C0"/>
                </a:solidFill>
                <a:latin typeface="微软雅黑" pitchFamily="34" charset="-122"/>
                <a:ea typeface="微软雅黑" pitchFamily="34" charset="-122"/>
                <a:sym typeface="Arial" charset="0"/>
              </a:rPr>
              <a:t>磁盘使用量</a:t>
            </a:r>
            <a:endParaRPr lang="zh-CN" altLang="en-US" b="1" dirty="0">
              <a:solidFill>
                <a:srgbClr val="0070C0"/>
              </a:solidFill>
              <a:latin typeface="微软雅黑" pitchFamily="34" charset="-122"/>
              <a:ea typeface="微软雅黑" pitchFamily="34" charset="-122"/>
              <a:sym typeface="Arial" charset="0"/>
            </a:endParaRPr>
          </a:p>
        </p:txBody>
      </p:sp>
    </p:spTree>
    <p:extLst>
      <p:ext uri="{BB962C8B-B14F-4D97-AF65-F5344CB8AC3E}">
        <p14:creationId xmlns:p14="http://schemas.microsoft.com/office/powerpoint/2010/main" val="13948199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4294967295"/>
          </p:nvPr>
        </p:nvSpPr>
        <p:spPr>
          <a:xfrm>
            <a:off x="3419872" y="1833128"/>
            <a:ext cx="4648573" cy="3240360"/>
          </a:xfrm>
          <a:prstGeom prst="rect">
            <a:avLst/>
          </a:prstGeom>
        </p:spPr>
        <p:txBody>
          <a:bodyPr rtlCol="0">
            <a:normAutofit/>
          </a:bodyPr>
          <a:lstStyle/>
          <a:p>
            <a:pPr eaLnBrk="1" fontAlgn="auto" hangingPunct="1">
              <a:lnSpc>
                <a:spcPct val="150000"/>
              </a:lnSpc>
              <a:spcAft>
                <a:spcPts val="0"/>
              </a:spcAft>
              <a:buFont typeface="Wingdings" pitchFamily="2" charset="2"/>
              <a:buChar char="n"/>
              <a:defRPr/>
            </a:pPr>
            <a:r>
              <a:rPr lang="zh-CN" altLang="en-US" sz="2400" dirty="0" smtClean="0">
                <a:latin typeface="微软雅黑" pitchFamily="34" charset="-122"/>
                <a:ea typeface="微软雅黑" pitchFamily="34" charset="-122"/>
              </a:rPr>
              <a:t>千兆级防火墙平台</a:t>
            </a:r>
            <a:endParaRPr lang="en-US" altLang="zh-CN" sz="2400" dirty="0" smtClean="0">
              <a:latin typeface="微软雅黑" pitchFamily="34" charset="-122"/>
              <a:ea typeface="微软雅黑" pitchFamily="34" charset="-122"/>
            </a:endParaRPr>
          </a:p>
          <a:p>
            <a:pPr fontAlgn="auto">
              <a:lnSpc>
                <a:spcPct val="150000"/>
              </a:lnSpc>
              <a:spcAft>
                <a:spcPts val="0"/>
              </a:spcAft>
              <a:buFont typeface="Wingdings" pitchFamily="2" charset="2"/>
              <a:buChar char="n"/>
              <a:defRPr/>
            </a:pPr>
            <a:r>
              <a:rPr lang="zh-CN" altLang="en-US" sz="2400" dirty="0">
                <a:latin typeface="微软雅黑" pitchFamily="34" charset="-122"/>
                <a:ea typeface="微软雅黑" pitchFamily="34" charset="-122"/>
              </a:rPr>
              <a:t>具有负载均衡双</a:t>
            </a:r>
            <a:r>
              <a:rPr lang="en-US" altLang="zh-CN" sz="2400" dirty="0">
                <a:latin typeface="微软雅黑" pitchFamily="34" charset="-122"/>
                <a:ea typeface="微软雅黑" pitchFamily="34" charset="-122"/>
              </a:rPr>
              <a:t>WAN</a:t>
            </a:r>
            <a:r>
              <a:rPr lang="zh-CN" altLang="en-US" sz="2400" dirty="0" smtClean="0">
                <a:latin typeface="微软雅黑" pitchFamily="34" charset="-122"/>
                <a:ea typeface="微软雅黑" pitchFamily="34" charset="-122"/>
              </a:rPr>
              <a:t>路由</a:t>
            </a:r>
            <a:endParaRPr lang="en-US" altLang="zh-CN" sz="2400" dirty="0" smtClean="0">
              <a:latin typeface="微软雅黑" pitchFamily="34" charset="-122"/>
              <a:ea typeface="微软雅黑" pitchFamily="34" charset="-122"/>
            </a:endParaRPr>
          </a:p>
          <a:p>
            <a:pPr eaLnBrk="1" fontAlgn="auto" hangingPunct="1">
              <a:lnSpc>
                <a:spcPct val="150000"/>
              </a:lnSpc>
              <a:spcAft>
                <a:spcPts val="0"/>
              </a:spcAft>
              <a:buFont typeface="Wingdings" pitchFamily="2" charset="2"/>
              <a:buChar char="n"/>
              <a:defRPr/>
            </a:pPr>
            <a:r>
              <a:rPr lang="en-US" altLang="zh-CN" sz="2400" dirty="0" smtClean="0">
                <a:latin typeface="微软雅黑" pitchFamily="34" charset="-122"/>
                <a:ea typeface="微软雅黑" pitchFamily="34" charset="-122"/>
              </a:rPr>
              <a:t>OpenVPN</a:t>
            </a:r>
            <a:r>
              <a:rPr lang="zh-CN" altLang="en-US" sz="2400" dirty="0" smtClean="0">
                <a:latin typeface="微软雅黑" pitchFamily="34" charset="-122"/>
                <a:ea typeface="微软雅黑" pitchFamily="34" charset="-122"/>
              </a:rPr>
              <a:t>确保通信安全</a:t>
            </a:r>
            <a:endParaRPr lang="en-US" altLang="zh-CN" sz="2400" dirty="0" smtClean="0">
              <a:latin typeface="微软雅黑" pitchFamily="34" charset="-122"/>
              <a:ea typeface="微软雅黑" pitchFamily="34" charset="-122"/>
            </a:endParaRPr>
          </a:p>
          <a:p>
            <a:pPr eaLnBrk="1" fontAlgn="auto" hangingPunct="1">
              <a:lnSpc>
                <a:spcPct val="150000"/>
              </a:lnSpc>
              <a:spcAft>
                <a:spcPts val="0"/>
              </a:spcAft>
              <a:buFont typeface="Wingdings" pitchFamily="2" charset="2"/>
              <a:buChar char="n"/>
              <a:defRPr/>
            </a:pPr>
            <a:r>
              <a:rPr lang="zh-CN" altLang="en-US" sz="2400" dirty="0" smtClean="0">
                <a:latin typeface="微软雅黑" pitchFamily="34" charset="-122"/>
                <a:ea typeface="微软雅黑" pitchFamily="34" charset="-122"/>
              </a:rPr>
              <a:t>上网行为管理</a:t>
            </a:r>
            <a:endParaRPr lang="en-US" altLang="zh-CN" sz="2400" dirty="0" smtClean="0">
              <a:latin typeface="微软雅黑" pitchFamily="34" charset="-122"/>
              <a:ea typeface="微软雅黑" pitchFamily="34" charset="-122"/>
            </a:endParaRPr>
          </a:p>
          <a:p>
            <a:pPr eaLnBrk="1" fontAlgn="auto" hangingPunct="1">
              <a:lnSpc>
                <a:spcPct val="150000"/>
              </a:lnSpc>
              <a:spcAft>
                <a:spcPts val="0"/>
              </a:spcAft>
              <a:buFont typeface="Wingdings" pitchFamily="2" charset="2"/>
              <a:buChar char="n"/>
              <a:defRPr/>
            </a:pPr>
            <a:r>
              <a:rPr lang="zh-CN" altLang="en-US" sz="2400" dirty="0" smtClean="0">
                <a:latin typeface="微软雅黑" pitchFamily="34" charset="-122"/>
                <a:ea typeface="微软雅黑" pitchFamily="34" charset="-122"/>
              </a:rPr>
              <a:t>保障语音等关键应用</a:t>
            </a:r>
            <a:endParaRPr lang="en-US" altLang="zh-CN" sz="2400" dirty="0" smtClean="0">
              <a:latin typeface="微软雅黑" pitchFamily="34" charset="-122"/>
              <a:ea typeface="微软雅黑" pitchFamily="34" charset="-122"/>
            </a:endParaRPr>
          </a:p>
        </p:txBody>
      </p:sp>
      <p:sp>
        <p:nvSpPr>
          <p:cNvPr id="5" name="流程图: 手动操作 4"/>
          <p:cNvSpPr/>
          <p:nvPr/>
        </p:nvSpPr>
        <p:spPr>
          <a:xfrm rot="16200000">
            <a:off x="803301" y="2810371"/>
            <a:ext cx="2928937" cy="1285875"/>
          </a:xfrm>
          <a:prstGeom prst="flowChartManualOperation">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a:p>
        </p:txBody>
      </p:sp>
      <p:sp>
        <p:nvSpPr>
          <p:cNvPr id="6" name="标题 8"/>
          <p:cNvSpPr txBox="1">
            <a:spLocks/>
          </p:cNvSpPr>
          <p:nvPr/>
        </p:nvSpPr>
        <p:spPr bwMode="auto">
          <a:xfrm>
            <a:off x="467544" y="2917527"/>
            <a:ext cx="2443163" cy="1143000"/>
          </a:xfrm>
          <a:prstGeom prst="rect">
            <a:avLst/>
          </a:prstGeom>
          <a:noFill/>
          <a:ln w="9525">
            <a:noFill/>
            <a:miter lim="800000"/>
            <a:headEnd/>
            <a:tailEnd/>
          </a:ln>
        </p:spPr>
        <p:txBody>
          <a:bodyPr anchor="ctr">
            <a:normAutofit fontScale="90000"/>
          </a:bodyPr>
          <a:lstStyle/>
          <a:p>
            <a:pPr fontAlgn="auto">
              <a:spcAft>
                <a:spcPts val="0"/>
              </a:spcAft>
              <a:defRPr/>
            </a:pPr>
            <a:r>
              <a:rPr lang="zh-CN" altLang="en-US" sz="4400" b="1" dirty="0" smtClean="0">
                <a:latin typeface="微软雅黑" pitchFamily="34" charset="-122"/>
                <a:ea typeface="微软雅黑" pitchFamily="34" charset="-122"/>
                <a:cs typeface="+mj-cs"/>
              </a:rPr>
              <a:t>网安 </a:t>
            </a:r>
            <a:r>
              <a:rPr lang="zh-CN" altLang="en-US" sz="4400" b="1" dirty="0" smtClean="0">
                <a:solidFill>
                  <a:schemeClr val="bg1"/>
                </a:solidFill>
                <a:latin typeface="微软雅黑" pitchFamily="34" charset="-122"/>
                <a:ea typeface="微软雅黑" pitchFamily="34" charset="-122"/>
                <a:cs typeface="+mj-cs"/>
              </a:rPr>
              <a:t>功能</a:t>
            </a:r>
            <a:endParaRPr lang="zh-CN" altLang="en-US" sz="44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33786803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340768"/>
            <a:ext cx="8064896" cy="4616648"/>
          </a:xfrm>
          <a:prstGeom prst="rect">
            <a:avLst/>
          </a:prstGeom>
        </p:spPr>
        <p:txBody>
          <a:bodyPr wrap="square">
            <a:spAutoFit/>
          </a:bodyPr>
          <a:lstStyle/>
          <a:p>
            <a:endParaRPr lang="zh-CN" altLang="en-US" sz="1600" dirty="0">
              <a:latin typeface="微软雅黑" panose="020B0503020204020204" pitchFamily="34" charset="-122"/>
              <a:ea typeface="微软雅黑" panose="020B0503020204020204" pitchFamily="34" charset="-122"/>
            </a:endParaRPr>
          </a:p>
          <a:p>
            <a:r>
              <a:rPr lang="zh-CN" altLang="en-US" b="1" dirty="0" smtClean="0">
                <a:solidFill>
                  <a:srgbClr val="0070C0"/>
                </a:solidFill>
                <a:latin typeface="微软雅黑" panose="020B0503020204020204" pitchFamily="34" charset="-122"/>
                <a:ea typeface="微软雅黑" panose="020B0503020204020204" pitchFamily="34" charset="-122"/>
              </a:rPr>
              <a:t>硬件防火墙 </a:t>
            </a:r>
          </a:p>
          <a:p>
            <a:r>
              <a:rPr lang="zh-CN" altLang="en-US" sz="1600" dirty="0" smtClean="0">
                <a:latin typeface="微软雅黑" panose="020B0503020204020204" pitchFamily="34" charset="-122"/>
                <a:ea typeface="微软雅黑" panose="020B0503020204020204" pitchFamily="34" charset="-122"/>
              </a:rPr>
              <a:t>　　硬件采用全千兆的工业级防火墙主板，采用服务器级的电源、存储、内存等硬件，软件使用基于</a:t>
            </a:r>
            <a:r>
              <a:rPr lang="en-US" altLang="zh-CN" sz="1600" dirty="0" smtClean="0">
                <a:latin typeface="微软雅黑" panose="020B0503020204020204" pitchFamily="34" charset="-122"/>
                <a:ea typeface="微软雅黑" panose="020B0503020204020204" pitchFamily="34" charset="-122"/>
              </a:rPr>
              <a:t>UNIX</a:t>
            </a:r>
            <a:r>
              <a:rPr lang="zh-CN" altLang="en-US" sz="1600" dirty="0" smtClean="0">
                <a:latin typeface="微软雅黑" panose="020B0503020204020204" pitchFamily="34" charset="-122"/>
                <a:ea typeface="微软雅黑" panose="020B0503020204020204" pitchFamily="34" charset="-122"/>
              </a:rPr>
              <a:t>开发的系统</a:t>
            </a:r>
            <a:r>
              <a:rPr lang="en-US" altLang="zh-CN" sz="1600" dirty="0" smtClean="0">
                <a:latin typeface="微软雅黑" panose="020B0503020204020204" pitchFamily="34" charset="-122"/>
                <a:ea typeface="微软雅黑" panose="020B0503020204020204" pitchFamily="34" charset="-122"/>
              </a:rPr>
              <a:t>BSD</a:t>
            </a:r>
            <a:r>
              <a:rPr lang="zh-CN" altLang="en-US" sz="1600" dirty="0" smtClean="0">
                <a:latin typeface="微软雅黑" panose="020B0503020204020204" pitchFamily="34" charset="-122"/>
                <a:ea typeface="微软雅黑" panose="020B0503020204020204" pitchFamily="34" charset="-122"/>
              </a:rPr>
              <a:t>操作系统，该系统应用于全球数百万企业中，其中包括著名的世界</a:t>
            </a:r>
            <a:r>
              <a:rPr lang="en-US" altLang="zh-CN" sz="1600" dirty="0" smtClean="0">
                <a:latin typeface="微软雅黑" panose="020B0503020204020204" pitchFamily="34" charset="-122"/>
                <a:ea typeface="微软雅黑" panose="020B0503020204020204" pitchFamily="34" charset="-122"/>
              </a:rPr>
              <a:t>500</a:t>
            </a:r>
            <a:r>
              <a:rPr lang="zh-CN" altLang="en-US" sz="1600" dirty="0" smtClean="0">
                <a:latin typeface="微软雅黑" panose="020B0503020204020204" pitchFamily="34" charset="-122"/>
                <a:ea typeface="微软雅黑" panose="020B0503020204020204" pitchFamily="34" charset="-122"/>
              </a:rPr>
              <a:t>强企业，</a:t>
            </a:r>
            <a:r>
              <a:rPr lang="en-US" altLang="zh-CN" sz="1600" dirty="0" smtClean="0">
                <a:latin typeface="微软雅黑" panose="020B0503020204020204" pitchFamily="34" charset="-122"/>
                <a:ea typeface="微软雅黑" panose="020B0503020204020204" pitchFamily="34" charset="-122"/>
              </a:rPr>
              <a:t>Google</a:t>
            </a:r>
            <a:r>
              <a:rPr lang="zh-CN" altLang="en-US" sz="1600" dirty="0" smtClean="0">
                <a:latin typeface="微软雅黑" panose="020B0503020204020204" pitchFamily="34" charset="-122"/>
                <a:ea typeface="微软雅黑" panose="020B0503020204020204" pitchFamily="34" charset="-122"/>
              </a:rPr>
              <a:t>及</a:t>
            </a:r>
            <a:r>
              <a:rPr lang="en-US" altLang="zh-CN" sz="1600" dirty="0" smtClean="0">
                <a:latin typeface="微软雅黑" panose="020B0503020204020204" pitchFamily="34" charset="-122"/>
                <a:ea typeface="微软雅黑" panose="020B0503020204020204" pitchFamily="34" charset="-122"/>
              </a:rPr>
              <a:t>Sony</a:t>
            </a:r>
            <a:r>
              <a:rPr lang="zh-CN" altLang="en-US" sz="1600" dirty="0" smtClean="0">
                <a:latin typeface="微软雅黑" panose="020B0503020204020204" pitchFamily="34" charset="-122"/>
                <a:ea typeface="微软雅黑" panose="020B0503020204020204" pitchFamily="34" charset="-122"/>
              </a:rPr>
              <a:t>等。</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r>
              <a:rPr lang="zh-CN" altLang="en-US" b="1" dirty="0" smtClean="0">
                <a:solidFill>
                  <a:srgbClr val="0070C0"/>
                </a:solidFill>
                <a:latin typeface="微软雅黑" panose="020B0503020204020204" pitchFamily="34" charset="-122"/>
                <a:ea typeface="微软雅黑" panose="020B0503020204020204" pitchFamily="34" charset="-122"/>
              </a:rPr>
              <a:t>七层包过滤</a:t>
            </a:r>
            <a:endParaRPr lang="en-US" altLang="zh-CN" b="1" dirty="0" smtClean="0">
              <a:solidFill>
                <a:srgbClr val="0070C0"/>
              </a:solidFill>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包过滤型防火墙工作在</a:t>
            </a:r>
            <a:r>
              <a:rPr lang="en-US" altLang="zh-CN" sz="1600" dirty="0">
                <a:latin typeface="微软雅黑" panose="020B0503020204020204" pitchFamily="34" charset="-122"/>
                <a:ea typeface="微软雅黑" panose="020B0503020204020204" pitchFamily="34" charset="-122"/>
              </a:rPr>
              <a:t>OSI</a:t>
            </a:r>
            <a:r>
              <a:rPr lang="zh-CN" altLang="en-US" sz="1600" dirty="0">
                <a:latin typeface="微软雅黑" panose="020B0503020204020204" pitchFamily="34" charset="-122"/>
                <a:ea typeface="微软雅黑" panose="020B0503020204020204" pitchFamily="34" charset="-122"/>
              </a:rPr>
              <a:t>网络参考模型的网络层和传输层，它根据数据包头源地址，目的地址、端口号和协议类型等标志确定是否允许通过。只有满足过滤条件的数据包才被转发到相应的目的地，其余数据包则从数据流中被</a:t>
            </a:r>
            <a:r>
              <a:rPr lang="zh-CN" altLang="en-US" sz="1600" dirty="0" smtClean="0">
                <a:latin typeface="微软雅黑" panose="020B0503020204020204" pitchFamily="34" charset="-122"/>
                <a:ea typeface="微软雅黑" panose="020B0503020204020204" pitchFamily="34" charset="-122"/>
              </a:rPr>
              <a:t>丢弃。</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smtClean="0">
              <a:latin typeface="微软雅黑" panose="020B0503020204020204" pitchFamily="34" charset="-122"/>
              <a:ea typeface="微软雅黑" panose="020B0503020204020204" pitchFamily="34" charset="-122"/>
            </a:endParaRPr>
          </a:p>
          <a:p>
            <a:r>
              <a:rPr lang="zh-CN" altLang="en-US" b="1" dirty="0" smtClean="0">
                <a:solidFill>
                  <a:srgbClr val="0070C0"/>
                </a:solidFill>
                <a:latin typeface="微软雅黑" panose="020B0503020204020204" pitchFamily="34" charset="-122"/>
                <a:ea typeface="微软雅黑" panose="020B0503020204020204" pitchFamily="34" charset="-122"/>
              </a:rPr>
              <a:t>良好的兼容性</a:t>
            </a:r>
            <a:endParaRPr lang="en-US" altLang="zh-CN" b="1" dirty="0" smtClean="0">
              <a:solidFill>
                <a:srgbClr val="0070C0"/>
              </a:solidFill>
              <a:latin typeface="微软雅黑" panose="020B0503020204020204" pitchFamily="34" charset="-122"/>
              <a:ea typeface="微软雅黑" panose="020B0503020204020204" pitchFamily="34" charset="-122"/>
            </a:endParaRPr>
          </a:p>
          <a:p>
            <a:r>
              <a:rPr lang="en-US" altLang="zh-CN" sz="1600" b="1" dirty="0" smtClean="0">
                <a:solidFill>
                  <a:srgbClr val="0070C0"/>
                </a:solidFill>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提供</a:t>
            </a:r>
            <a:r>
              <a:rPr lang="zh-CN" altLang="en-US" sz="1600" dirty="0">
                <a:latin typeface="微软雅黑" panose="020B0503020204020204" pitchFamily="34" charset="-122"/>
                <a:ea typeface="微软雅黑" panose="020B0503020204020204" pitchFamily="34" charset="-122"/>
              </a:rPr>
              <a:t>了网络、性能、安全以及兼容性等多方面的 先进特性，这些特性即使是在当今最优秀的商业操作系统中亦有所</a:t>
            </a:r>
            <a:r>
              <a:rPr lang="zh-CN" altLang="en-US" sz="1600" dirty="0" smtClean="0">
                <a:latin typeface="微软雅黑" panose="020B0503020204020204" pitchFamily="34" charset="-122"/>
                <a:ea typeface="微软雅黑" panose="020B0503020204020204" pitchFamily="34" charset="-122"/>
              </a:rPr>
              <a:t>欠缺。</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r>
              <a:rPr lang="zh-CN" altLang="en-US" sz="1600" b="1" dirty="0" smtClean="0">
                <a:solidFill>
                  <a:srgbClr val="0070C0"/>
                </a:solidFill>
                <a:latin typeface="微软雅黑" panose="020B0503020204020204" pitchFamily="34" charset="-122"/>
                <a:ea typeface="微软雅黑" panose="020B0503020204020204" pitchFamily="34" charset="-122"/>
              </a:rPr>
              <a:t>优越的弹性</a:t>
            </a:r>
            <a:r>
              <a:rPr lang="zh-CN" altLang="en-US" sz="1600" b="1" dirty="0">
                <a:solidFill>
                  <a:srgbClr val="0070C0"/>
                </a:solidFill>
                <a:latin typeface="微软雅黑" panose="020B0503020204020204" pitchFamily="34" charset="-122"/>
                <a:ea typeface="微软雅黑" panose="020B0503020204020204" pitchFamily="34" charset="-122"/>
              </a:rPr>
              <a:t>扩展</a:t>
            </a:r>
            <a:endParaRPr lang="en-US" altLang="zh-CN" sz="1600" b="1" dirty="0">
              <a:solidFill>
                <a:srgbClr val="0070C0"/>
              </a:solidFill>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还</a:t>
            </a:r>
            <a:r>
              <a:rPr lang="zh-CN" altLang="en-US" sz="1600" dirty="0">
                <a:latin typeface="微软雅黑" panose="020B0503020204020204" pitchFamily="34" charset="-122"/>
                <a:ea typeface="微软雅黑" panose="020B0503020204020204" pitchFamily="34" charset="-122"/>
              </a:rPr>
              <a:t>集成了大量的</a:t>
            </a:r>
            <a:r>
              <a:rPr lang="zh-CN" altLang="en-US" sz="1600" dirty="0" smtClean="0">
                <a:latin typeface="微软雅黑" panose="020B0503020204020204" pitchFamily="34" charset="-122"/>
                <a:ea typeface="微软雅黑" panose="020B0503020204020204" pitchFamily="34" charset="-122"/>
              </a:rPr>
              <a:t>桌面和服务器应用程序</a:t>
            </a:r>
            <a:r>
              <a:rPr lang="zh-CN" altLang="en-US" sz="1600" dirty="0">
                <a:latin typeface="微软雅黑" panose="020B0503020204020204" pitchFamily="34" charset="-122"/>
                <a:ea typeface="微软雅黑" panose="020B0503020204020204" pitchFamily="34" charset="-122"/>
              </a:rPr>
              <a:t>， 使它能够很好的</a:t>
            </a:r>
            <a:r>
              <a:rPr lang="zh-CN" altLang="en-US" sz="1600" dirty="0" smtClean="0">
                <a:latin typeface="微软雅黑" panose="020B0503020204020204" pitchFamily="34" charset="-122"/>
                <a:ea typeface="微软雅黑" panose="020B0503020204020204" pitchFamily="34" charset="-122"/>
              </a:rPr>
              <a:t>满足企业的各种应用需求，可以扩展企业邮件、文件存储及</a:t>
            </a:r>
            <a:r>
              <a:rPr lang="en-US" altLang="zh-CN" sz="1600" dirty="0" smtClean="0">
                <a:latin typeface="微软雅黑" panose="020B0503020204020204" pitchFamily="34" charset="-122"/>
                <a:ea typeface="微软雅黑" panose="020B0503020204020204" pitchFamily="34" charset="-122"/>
              </a:rPr>
              <a:t>IP</a:t>
            </a:r>
            <a:r>
              <a:rPr lang="zh-CN" altLang="en-US" sz="1600" dirty="0" smtClean="0">
                <a:latin typeface="微软雅黑" panose="020B0503020204020204" pitchFamily="34" charset="-122"/>
                <a:ea typeface="微软雅黑" panose="020B0503020204020204" pitchFamily="34" charset="-122"/>
              </a:rPr>
              <a:t>语音通信等等。</a:t>
            </a:r>
            <a:r>
              <a:rPr lang="zh-CN" altLang="en-US" sz="1600" dirty="0">
                <a:latin typeface="微软雅黑" panose="020B0503020204020204" pitchFamily="34" charset="-122"/>
                <a:ea typeface="微软雅黑" panose="020B0503020204020204" pitchFamily="34" charset="-122"/>
              </a:rPr>
              <a:t>　　</a:t>
            </a:r>
          </a:p>
        </p:txBody>
      </p:sp>
      <p:sp>
        <p:nvSpPr>
          <p:cNvPr id="3" name="标题 10"/>
          <p:cNvSpPr txBox="1">
            <a:spLocks/>
          </p:cNvSpPr>
          <p:nvPr/>
        </p:nvSpPr>
        <p:spPr>
          <a:xfrm>
            <a:off x="539552" y="490662"/>
            <a:ext cx="8229600" cy="850106"/>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zh-CN" altLang="en-US" kern="0" dirty="0"/>
              <a:t>千兆</a:t>
            </a:r>
            <a:r>
              <a:rPr lang="zh-CN" altLang="en-US" kern="0" dirty="0" smtClean="0"/>
              <a:t>防火墙</a:t>
            </a:r>
            <a:r>
              <a:rPr lang="en-US" altLang="zh-CN" sz="2400" kern="0" dirty="0" smtClean="0"/>
              <a:t>—</a:t>
            </a:r>
            <a:r>
              <a:rPr lang="zh-CN" altLang="en-US" sz="2400" dirty="0" smtClean="0"/>
              <a:t>满足大吞吐量及稳定性要求</a:t>
            </a:r>
            <a:endParaRPr lang="zh-CN" altLang="en-US" sz="2400" dirty="0"/>
          </a:p>
        </p:txBody>
      </p:sp>
    </p:spTree>
    <p:extLst>
      <p:ext uri="{BB962C8B-B14F-4D97-AF65-F5344CB8AC3E}">
        <p14:creationId xmlns:p14="http://schemas.microsoft.com/office/powerpoint/2010/main" val="4152916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20"/>
            <a:ext cx="9144000" cy="5904302"/>
          </a:xfrm>
          <a:prstGeom prst="rect">
            <a:avLst/>
          </a:prstGeom>
        </p:spPr>
      </p:pic>
      <p:sp>
        <p:nvSpPr>
          <p:cNvPr id="3" name="标题 10"/>
          <p:cNvSpPr txBox="1">
            <a:spLocks/>
          </p:cNvSpPr>
          <p:nvPr/>
        </p:nvSpPr>
        <p:spPr>
          <a:xfrm>
            <a:off x="179512" y="188640"/>
            <a:ext cx="8229600" cy="648072"/>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zh-CN" altLang="en-US" kern="0" dirty="0" smtClean="0"/>
              <a:t>防火墙</a:t>
            </a:r>
            <a:r>
              <a:rPr lang="zh-CN" altLang="en-US" kern="0" dirty="0"/>
              <a:t>界面</a:t>
            </a:r>
            <a:r>
              <a:rPr lang="en-US" altLang="zh-CN" sz="2400" kern="0" dirty="0" smtClean="0"/>
              <a:t>—</a:t>
            </a:r>
            <a:r>
              <a:rPr lang="zh-CN" altLang="en-US" sz="2400" kern="0" dirty="0"/>
              <a:t>双</a:t>
            </a:r>
            <a:r>
              <a:rPr lang="en-US" altLang="zh-CN" sz="2400" kern="0" dirty="0" smtClean="0"/>
              <a:t>WAN</a:t>
            </a:r>
            <a:r>
              <a:rPr lang="zh-CN" altLang="en-US" sz="2400" kern="0" dirty="0" smtClean="0"/>
              <a:t>负载均衡</a:t>
            </a:r>
            <a:endParaRPr lang="zh-CN" altLang="en-US" sz="2400" dirty="0"/>
          </a:p>
        </p:txBody>
      </p:sp>
    </p:spTree>
    <p:extLst>
      <p:ext uri="{BB962C8B-B14F-4D97-AF65-F5344CB8AC3E}">
        <p14:creationId xmlns:p14="http://schemas.microsoft.com/office/powerpoint/2010/main" val="2955061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010245"/>
            <a:ext cx="8229600" cy="5847755"/>
          </a:xfrm>
          <a:prstGeom prst="rect">
            <a:avLst/>
          </a:prstGeom>
        </p:spPr>
        <p:txBody>
          <a:bodyPr wrap="square">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rPr>
              <a:t>全面地兼容性 </a:t>
            </a:r>
          </a:p>
          <a:p>
            <a:r>
              <a:rPr lang="zh-CN" altLang="en-US" sz="1600" dirty="0" smtClean="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目前</a:t>
            </a:r>
            <a:r>
              <a:rPr lang="en-US" altLang="zh-CN" sz="1600" dirty="0">
                <a:latin typeface="微软雅黑" panose="020B0503020204020204" pitchFamily="34" charset="-122"/>
                <a:ea typeface="微软雅黑" panose="020B0503020204020204" pitchFamily="34" charset="-122"/>
              </a:rPr>
              <a:t>OpenVPN</a:t>
            </a:r>
            <a:r>
              <a:rPr lang="zh-CN" altLang="en-US" sz="1600" dirty="0">
                <a:latin typeface="微软雅黑" panose="020B0503020204020204" pitchFamily="34" charset="-122"/>
                <a:ea typeface="微软雅黑" panose="020B0503020204020204" pitchFamily="34" charset="-122"/>
              </a:rPr>
              <a:t>能在</a:t>
            </a:r>
            <a:r>
              <a:rPr lang="en-US" altLang="zh-CN" sz="1600" dirty="0">
                <a:latin typeface="微软雅黑" panose="020B0503020204020204" pitchFamily="34" charset="-122"/>
                <a:ea typeface="微软雅黑" panose="020B0503020204020204" pitchFamily="34" charset="-122"/>
              </a:rPr>
              <a:t>Solaris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Linux</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FreeBSD</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NetBSD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Mac OS X</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Windows 2000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XP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Vista/Windows </a:t>
            </a:r>
            <a:r>
              <a:rPr lang="en-US" altLang="zh-CN" sz="1600" dirty="0" smtClean="0">
                <a:latin typeface="微软雅黑" panose="020B0503020204020204" pitchFamily="34" charset="-122"/>
                <a:ea typeface="微软雅黑" panose="020B0503020204020204" pitchFamily="34" charset="-122"/>
              </a:rPr>
              <a:t>7/WIN8</a:t>
            </a:r>
            <a:r>
              <a:rPr lang="zh-CN" altLang="en-US" sz="1600" dirty="0" smtClean="0">
                <a:latin typeface="微软雅黑" panose="020B0503020204020204" pitchFamily="34" charset="-122"/>
                <a:ea typeface="微软雅黑" panose="020B0503020204020204" pitchFamily="34" charset="-122"/>
              </a:rPr>
              <a:t>以及</a:t>
            </a:r>
            <a:r>
              <a:rPr lang="en-US" altLang="zh-CN" sz="1600" dirty="0">
                <a:latin typeface="微软雅黑" panose="020B0503020204020204" pitchFamily="34" charset="-122"/>
                <a:ea typeface="微软雅黑" panose="020B0503020204020204" pitchFamily="34" charset="-122"/>
              </a:rPr>
              <a:t>Android</a:t>
            </a:r>
            <a:r>
              <a:rPr lang="zh-CN" altLang="en-US" sz="1600" dirty="0">
                <a:latin typeface="微软雅黑" panose="020B0503020204020204" pitchFamily="34" charset="-122"/>
                <a:ea typeface="微软雅黑" panose="020B0503020204020204" pitchFamily="34" charset="-122"/>
              </a:rPr>
              <a:t>上运行，并包含了许多安全性的功能</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r>
              <a:rPr lang="zh-CN" altLang="en-US" b="1" dirty="0" smtClean="0">
                <a:solidFill>
                  <a:srgbClr val="0070C0"/>
                </a:solidFill>
                <a:latin typeface="微软雅黑" panose="020B0503020204020204" pitchFamily="34" charset="-122"/>
                <a:ea typeface="微软雅黑" panose="020B0503020204020204" pitchFamily="34" charset="-122"/>
              </a:rPr>
              <a:t>灵活的组网方式</a:t>
            </a:r>
            <a:r>
              <a:rPr lang="zh-CN" altLang="en-US" sz="1600" dirty="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    可实现远程登陆（</a:t>
            </a:r>
            <a:r>
              <a:rPr lang="en-US" altLang="zh-CN" sz="1600" dirty="0" smtClean="0">
                <a:latin typeface="微软雅黑" panose="020B0503020204020204" pitchFamily="34" charset="-122"/>
                <a:ea typeface="微软雅黑" panose="020B0503020204020204" pitchFamily="34" charset="-122"/>
              </a:rPr>
              <a:t>Remote Access</a:t>
            </a:r>
            <a:r>
              <a:rPr lang="zh-CN" altLang="en-US" sz="1600" dirty="0" smtClean="0">
                <a:latin typeface="微软雅黑" panose="020B0503020204020204" pitchFamily="34" charset="-122"/>
                <a:ea typeface="微软雅黑" panose="020B0503020204020204" pitchFamily="34" charset="-122"/>
              </a:rPr>
              <a:t>），站到站连接（</a:t>
            </a:r>
            <a:r>
              <a:rPr lang="en-US" altLang="zh-CN" sz="1600" dirty="0" smtClean="0">
                <a:latin typeface="微软雅黑" panose="020B0503020204020204" pitchFamily="34" charset="-122"/>
                <a:ea typeface="微软雅黑" panose="020B0503020204020204" pitchFamily="34" charset="-122"/>
              </a:rPr>
              <a:t>Peer to Peer) </a:t>
            </a:r>
            <a:r>
              <a:rPr lang="zh-CN" altLang="en-US" sz="1600" dirty="0" smtClean="0">
                <a:latin typeface="微软雅黑" panose="020B0503020204020204" pitchFamily="34" charset="-122"/>
                <a:ea typeface="微软雅黑" panose="020B0503020204020204" pitchFamily="34" charset="-122"/>
              </a:rPr>
              <a:t>及简单运用</a:t>
            </a:r>
            <a:r>
              <a:rPr lang="en-US" altLang="zh-CN" sz="1600" dirty="0" smtClean="0">
                <a:latin typeface="微软雅黑" panose="020B0503020204020204" pitchFamily="34" charset="-122"/>
                <a:ea typeface="微软雅黑" panose="020B0503020204020204" pitchFamily="34" charset="-122"/>
              </a:rPr>
              <a:t>route </a:t>
            </a:r>
            <a:r>
              <a:rPr lang="zh-CN" altLang="en-US" sz="1600" dirty="0" smtClean="0">
                <a:latin typeface="微软雅黑" panose="020B0503020204020204" pitchFamily="34" charset="-122"/>
                <a:ea typeface="微软雅黑" panose="020B0503020204020204" pitchFamily="34" charset="-122"/>
              </a:rPr>
              <a:t>命令即可组建复杂的星型</a:t>
            </a:r>
            <a:r>
              <a:rPr lang="en-US" altLang="zh-CN" sz="1600" dirty="0" smtClean="0">
                <a:latin typeface="微软雅黑" panose="020B0503020204020204" pitchFamily="34" charset="-122"/>
                <a:ea typeface="微软雅黑" panose="020B0503020204020204" pitchFamily="34" charset="-122"/>
              </a:rPr>
              <a:t>VPN</a:t>
            </a:r>
            <a:r>
              <a:rPr lang="zh-CN" altLang="en-US" sz="1600" dirty="0" smtClean="0">
                <a:latin typeface="微软雅黑" panose="020B0503020204020204" pitchFamily="34" charset="-122"/>
                <a:ea typeface="微软雅黑" panose="020B0503020204020204" pitchFamily="34" charset="-122"/>
              </a:rPr>
              <a:t>网络（ </a:t>
            </a:r>
            <a:r>
              <a:rPr lang="en-US" altLang="zh-CN" sz="1600" dirty="0" smtClean="0">
                <a:latin typeface="微软雅黑" panose="020B0503020204020204" pitchFamily="34" charset="-122"/>
                <a:ea typeface="微软雅黑" panose="020B0503020204020204" pitchFamily="34" charset="-122"/>
              </a:rPr>
              <a:t>Start Topological)</a:t>
            </a:r>
          </a:p>
          <a:p>
            <a:endParaRPr lang="zh-CN" altLang="en-US" sz="1600" dirty="0" smtClean="0">
              <a:latin typeface="微软雅黑" panose="020B0503020204020204" pitchFamily="34" charset="-122"/>
              <a:ea typeface="微软雅黑" panose="020B0503020204020204" pitchFamily="34" charset="-122"/>
            </a:endParaRPr>
          </a:p>
          <a:p>
            <a:r>
              <a:rPr lang="zh-CN" altLang="en-US" b="1" dirty="0" smtClean="0">
                <a:solidFill>
                  <a:srgbClr val="0070C0"/>
                </a:solidFill>
                <a:latin typeface="微软雅黑" panose="020B0503020204020204" pitchFamily="34" charset="-122"/>
                <a:ea typeface="微软雅黑" panose="020B0503020204020204" pitchFamily="34" charset="-122"/>
              </a:rPr>
              <a:t>多种认证方式</a:t>
            </a:r>
            <a:endParaRPr lang="en-US" altLang="zh-CN" b="1" dirty="0" smtClean="0">
              <a:solidFill>
                <a:srgbClr val="0070C0"/>
              </a:solidFill>
              <a:latin typeface="微软雅黑" panose="020B0503020204020204" pitchFamily="34" charset="-122"/>
              <a:ea typeface="微软雅黑" panose="020B0503020204020204" pitchFamily="34" charset="-122"/>
            </a:endParaRPr>
          </a:p>
          <a:p>
            <a:r>
              <a:rPr lang="en-US" altLang="zh-CN" sz="1600" b="1" dirty="0" smtClean="0">
                <a:solidFill>
                  <a:srgbClr val="0070C0"/>
                </a:solidFill>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允许</a:t>
            </a:r>
            <a:r>
              <a:rPr lang="zh-CN" altLang="en-US" sz="1600" dirty="0">
                <a:latin typeface="微软雅黑" panose="020B0503020204020204" pitchFamily="34" charset="-122"/>
                <a:ea typeface="微软雅黑" panose="020B0503020204020204" pitchFamily="34" charset="-122"/>
              </a:rPr>
              <a:t>创建的</a:t>
            </a:r>
            <a:r>
              <a:rPr lang="en-US" altLang="zh-CN" sz="1600" dirty="0">
                <a:latin typeface="微软雅黑" panose="020B0503020204020204" pitchFamily="34" charset="-122"/>
                <a:ea typeface="微软雅黑" panose="020B0503020204020204" pitchFamily="34" charset="-122"/>
              </a:rPr>
              <a:t>VPN</a:t>
            </a:r>
            <a:r>
              <a:rPr lang="zh-CN" altLang="en-US" sz="1600" dirty="0">
                <a:latin typeface="微软雅黑" panose="020B0503020204020204" pitchFamily="34" charset="-122"/>
                <a:ea typeface="微软雅黑" panose="020B0503020204020204" pitchFamily="34" charset="-122"/>
              </a:rPr>
              <a:t>使用公开密钥、数字证书、或者用户名／密码来进行身份</a:t>
            </a:r>
            <a:r>
              <a:rPr lang="zh-CN" altLang="en-US" sz="1600" dirty="0" smtClean="0">
                <a:latin typeface="微软雅黑" panose="020B0503020204020204" pitchFamily="34" charset="-122"/>
                <a:ea typeface="微软雅黑" panose="020B0503020204020204" pitchFamily="34" charset="-122"/>
              </a:rPr>
              <a:t>验证</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r>
              <a:rPr lang="zh-CN" altLang="en-US" sz="1600" b="1" dirty="0" smtClean="0">
                <a:solidFill>
                  <a:srgbClr val="0070C0"/>
                </a:solidFill>
                <a:latin typeface="微软雅黑" panose="020B0503020204020204" pitchFamily="34" charset="-122"/>
                <a:ea typeface="微软雅黑" panose="020B0503020204020204" pitchFamily="34" charset="-122"/>
              </a:rPr>
              <a:t>采用</a:t>
            </a:r>
            <a:r>
              <a:rPr lang="en-US" altLang="zh-CN" sz="1600" b="1" dirty="0" smtClean="0">
                <a:solidFill>
                  <a:srgbClr val="0070C0"/>
                </a:solidFill>
                <a:latin typeface="微软雅黑" panose="020B0503020204020204" pitchFamily="34" charset="-122"/>
                <a:ea typeface="微软雅黑" panose="020B0503020204020204" pitchFamily="34" charset="-122"/>
              </a:rPr>
              <a:t>UDP</a:t>
            </a:r>
            <a:r>
              <a:rPr lang="zh-CN" altLang="en-US" sz="1600" b="1" dirty="0" smtClean="0">
                <a:solidFill>
                  <a:srgbClr val="0070C0"/>
                </a:solidFill>
                <a:latin typeface="微软雅黑" panose="020B0503020204020204" pitchFamily="34" charset="-122"/>
                <a:ea typeface="微软雅黑" panose="020B0503020204020204" pitchFamily="34" charset="-122"/>
              </a:rPr>
              <a:t>协议</a:t>
            </a:r>
            <a:endParaRPr lang="en-US" altLang="zh-CN" sz="1600" b="1" dirty="0">
              <a:solidFill>
                <a:srgbClr val="0070C0"/>
              </a:solidFill>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语音是网络延时敏感性的应用，采用</a:t>
            </a:r>
            <a:r>
              <a:rPr lang="en-US" altLang="zh-CN" sz="1600" dirty="0" smtClean="0">
                <a:latin typeface="微软雅黑" panose="020B0503020204020204" pitchFamily="34" charset="-122"/>
                <a:ea typeface="微软雅黑" panose="020B0503020204020204" pitchFamily="34" charset="-122"/>
              </a:rPr>
              <a:t>UDP</a:t>
            </a:r>
            <a:r>
              <a:rPr lang="zh-CN" altLang="en-US" sz="1600" dirty="0" smtClean="0">
                <a:latin typeface="微软雅黑" panose="020B0503020204020204" pitchFamily="34" charset="-122"/>
                <a:ea typeface="微软雅黑" panose="020B0503020204020204" pitchFamily="34" charset="-122"/>
              </a:rPr>
              <a:t>协议的</a:t>
            </a:r>
            <a:r>
              <a:rPr lang="en-US" altLang="zh-CN" sz="1600" dirty="0" smtClean="0">
                <a:latin typeface="微软雅黑" panose="020B0503020204020204" pitchFamily="34" charset="-122"/>
                <a:ea typeface="微软雅黑" panose="020B0503020204020204" pitchFamily="34" charset="-122"/>
              </a:rPr>
              <a:t>OpenVPN</a:t>
            </a:r>
            <a:r>
              <a:rPr lang="zh-CN" altLang="en-US" sz="1600" dirty="0" smtClean="0">
                <a:latin typeface="微软雅黑" panose="020B0503020204020204" pitchFamily="34" charset="-122"/>
                <a:ea typeface="微软雅黑" panose="020B0503020204020204" pitchFamily="34" charset="-122"/>
              </a:rPr>
              <a:t>比其他</a:t>
            </a:r>
            <a:r>
              <a:rPr lang="en-US" altLang="zh-CN" sz="1600" dirty="0" smtClean="0">
                <a:latin typeface="微软雅黑" panose="020B0503020204020204" pitchFamily="34" charset="-122"/>
                <a:ea typeface="微软雅黑" panose="020B0503020204020204" pitchFamily="34" charset="-122"/>
              </a:rPr>
              <a:t>TCP</a:t>
            </a:r>
            <a:r>
              <a:rPr lang="zh-CN" altLang="en-US" sz="1600" dirty="0" smtClean="0">
                <a:latin typeface="微软雅黑" panose="020B0503020204020204" pitchFamily="34" charset="-122"/>
                <a:ea typeface="微软雅黑" panose="020B0503020204020204" pitchFamily="34" charset="-122"/>
              </a:rPr>
              <a:t>协议的</a:t>
            </a:r>
            <a:r>
              <a:rPr lang="en-US" altLang="zh-CN" sz="1600" dirty="0" smtClean="0">
                <a:latin typeface="微软雅黑" panose="020B0503020204020204" pitchFamily="34" charset="-122"/>
                <a:ea typeface="微软雅黑" panose="020B0503020204020204" pitchFamily="34" charset="-122"/>
              </a:rPr>
              <a:t>VPN</a:t>
            </a:r>
            <a:r>
              <a:rPr lang="zh-CN" altLang="en-US" sz="1600" dirty="0" smtClean="0">
                <a:latin typeface="微软雅黑" panose="020B0503020204020204" pitchFamily="34" charset="-122"/>
                <a:ea typeface="微软雅黑" panose="020B0503020204020204" pitchFamily="34" charset="-122"/>
              </a:rPr>
              <a:t>能降低一半的延时。</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b="1" dirty="0" smtClean="0">
                <a:solidFill>
                  <a:srgbClr val="0070C0"/>
                </a:solidFill>
                <a:latin typeface="微软雅黑" panose="020B0503020204020204" pitchFamily="34" charset="-122"/>
                <a:ea typeface="微软雅黑" panose="020B0503020204020204" pitchFamily="34" charset="-122"/>
              </a:rPr>
              <a:t>具备</a:t>
            </a:r>
            <a:r>
              <a:rPr lang="en-US" altLang="zh-CN" sz="1600" b="1" dirty="0" smtClean="0">
                <a:solidFill>
                  <a:srgbClr val="0070C0"/>
                </a:solidFill>
                <a:latin typeface="微软雅黑" panose="020B0503020204020204" pitchFamily="34" charset="-122"/>
                <a:ea typeface="微软雅黑" panose="020B0503020204020204" pitchFamily="34" charset="-122"/>
              </a:rPr>
              <a:t>LZO</a:t>
            </a:r>
            <a:r>
              <a:rPr lang="zh-CN" altLang="en-US" sz="1600" b="1" dirty="0" smtClean="0">
                <a:solidFill>
                  <a:srgbClr val="0070C0"/>
                </a:solidFill>
                <a:latin typeface="微软雅黑" panose="020B0503020204020204" pitchFamily="34" charset="-122"/>
                <a:ea typeface="微软雅黑" panose="020B0503020204020204" pitchFamily="34" charset="-122"/>
              </a:rPr>
              <a:t>压缩及</a:t>
            </a:r>
            <a:r>
              <a:rPr lang="en-US" altLang="zh-CN" sz="1600" b="1" dirty="0" smtClean="0">
                <a:solidFill>
                  <a:srgbClr val="0070C0"/>
                </a:solidFill>
                <a:latin typeface="微软雅黑" panose="020B0503020204020204" pitchFamily="34" charset="-122"/>
                <a:ea typeface="微软雅黑" panose="020B0503020204020204" pitchFamily="34" charset="-122"/>
              </a:rPr>
              <a:t>SSL</a:t>
            </a:r>
            <a:r>
              <a:rPr lang="zh-CN" altLang="en-US" sz="1600" b="1" dirty="0" smtClean="0">
                <a:solidFill>
                  <a:srgbClr val="0070C0"/>
                </a:solidFill>
                <a:latin typeface="微软雅黑" panose="020B0503020204020204" pitchFamily="34" charset="-122"/>
                <a:ea typeface="微软雅黑" panose="020B0503020204020204" pitchFamily="34" charset="-122"/>
              </a:rPr>
              <a:t>加速</a:t>
            </a:r>
            <a:endParaRPr lang="en-US" altLang="zh-CN" sz="1600" b="1" dirty="0">
              <a:solidFill>
                <a:srgbClr val="0070C0"/>
              </a:solidFill>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VPN</a:t>
            </a:r>
            <a:r>
              <a:rPr lang="zh-CN" altLang="en-US" sz="1600" dirty="0" smtClean="0">
                <a:latin typeface="微软雅黑" panose="020B0503020204020204" pitchFamily="34" charset="-122"/>
                <a:ea typeface="微软雅黑" panose="020B0503020204020204" pitchFamily="34" charset="-122"/>
              </a:rPr>
              <a:t>数据报头会增加网络带宽的需求，</a:t>
            </a:r>
            <a:r>
              <a:rPr lang="en-US" altLang="zh-CN" sz="1600" dirty="0" smtClean="0">
                <a:latin typeface="微软雅黑" panose="020B0503020204020204" pitchFamily="34" charset="-122"/>
                <a:ea typeface="微软雅黑" panose="020B0503020204020204" pitchFamily="34" charset="-122"/>
              </a:rPr>
              <a:t>Openvpn</a:t>
            </a:r>
            <a:r>
              <a:rPr lang="zh-CN" altLang="en-US" sz="1600" dirty="0" smtClean="0">
                <a:latin typeface="微软雅黑" panose="020B0503020204020204" pitchFamily="34" charset="-122"/>
                <a:ea typeface="微软雅黑" panose="020B0503020204020204" pitchFamily="34" charset="-122"/>
              </a:rPr>
              <a:t>的</a:t>
            </a:r>
            <a:r>
              <a:rPr lang="en-US" altLang="zh-CN" sz="1600" dirty="0" smtClean="0">
                <a:latin typeface="微软雅黑" panose="020B0503020204020204" pitchFamily="34" charset="-122"/>
                <a:ea typeface="微软雅黑" panose="020B0503020204020204" pitchFamily="34" charset="-122"/>
              </a:rPr>
              <a:t>LZO</a:t>
            </a:r>
            <a:r>
              <a:rPr lang="zh-CN" altLang="en-US" sz="1600" dirty="0" smtClean="0">
                <a:latin typeface="微软雅黑" panose="020B0503020204020204" pitchFamily="34" charset="-122"/>
                <a:ea typeface="微软雅黑" panose="020B0503020204020204" pitchFamily="34" charset="-122"/>
              </a:rPr>
              <a:t>压缩功能极大了降低带宽占用，基于硬件的</a:t>
            </a:r>
            <a:r>
              <a:rPr lang="en-US" altLang="zh-CN" sz="1600" dirty="0" smtClean="0">
                <a:latin typeface="微软雅黑" panose="020B0503020204020204" pitchFamily="34" charset="-122"/>
                <a:ea typeface="微软雅黑" panose="020B0503020204020204" pitchFamily="34" charset="-122"/>
              </a:rPr>
              <a:t>SSL</a:t>
            </a:r>
            <a:r>
              <a:rPr lang="zh-CN" altLang="en-US" sz="1600" dirty="0" smtClean="0">
                <a:latin typeface="微软雅黑" panose="020B0503020204020204" pitchFamily="34" charset="-122"/>
                <a:ea typeface="微软雅黑" panose="020B0503020204020204" pitchFamily="34" charset="-122"/>
              </a:rPr>
              <a:t>加速功能也能降低包处理的占用时隙。</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r>
              <a:rPr lang="zh-CN" altLang="en-US" sz="1600" b="1" dirty="0" smtClean="0">
                <a:solidFill>
                  <a:srgbClr val="0070C0"/>
                </a:solidFill>
                <a:latin typeface="微软雅黑" panose="020B0503020204020204" pitchFamily="34" charset="-122"/>
                <a:ea typeface="微软雅黑" panose="020B0503020204020204" pitchFamily="34" charset="-122"/>
              </a:rPr>
              <a:t>极佳的</a:t>
            </a:r>
            <a:r>
              <a:rPr lang="en-US" altLang="zh-CN" sz="1600" b="1" dirty="0" smtClean="0">
                <a:solidFill>
                  <a:srgbClr val="0070C0"/>
                </a:solidFill>
                <a:latin typeface="微软雅黑" panose="020B0503020204020204" pitchFamily="34" charset="-122"/>
                <a:ea typeface="微软雅黑" panose="020B0503020204020204" pitchFamily="34" charset="-122"/>
              </a:rPr>
              <a:t>NAT</a:t>
            </a:r>
            <a:r>
              <a:rPr lang="zh-CN" altLang="en-US" sz="1600" b="1" dirty="0" smtClean="0">
                <a:solidFill>
                  <a:srgbClr val="0070C0"/>
                </a:solidFill>
                <a:latin typeface="微软雅黑" panose="020B0503020204020204" pitchFamily="34" charset="-122"/>
                <a:ea typeface="微软雅黑" panose="020B0503020204020204" pitchFamily="34" charset="-122"/>
              </a:rPr>
              <a:t>穿透性</a:t>
            </a:r>
            <a:endParaRPr lang="en-US" altLang="zh-CN" sz="1600" b="1" dirty="0">
              <a:solidFill>
                <a:srgbClr val="0070C0"/>
              </a:solidFill>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OpenVPN</a:t>
            </a:r>
            <a:r>
              <a:rPr lang="zh-CN" altLang="en-US" sz="1600" dirty="0" smtClean="0">
                <a:latin typeface="微软雅黑" panose="020B0503020204020204" pitchFamily="34" charset="-122"/>
                <a:ea typeface="微软雅黑" panose="020B0503020204020204" pitchFamily="34" charset="-122"/>
              </a:rPr>
              <a:t>采用虚拟网卡的方式通信，独特的网络构架决定了几无</a:t>
            </a:r>
            <a:r>
              <a:rPr lang="en-US" altLang="zh-CN" sz="1600" dirty="0" smtClean="0">
                <a:latin typeface="微软雅黑" panose="020B0503020204020204" pitchFamily="34" charset="-122"/>
                <a:ea typeface="微软雅黑" panose="020B0503020204020204" pitchFamily="34" charset="-122"/>
              </a:rPr>
              <a:t>NAT</a:t>
            </a:r>
            <a:r>
              <a:rPr lang="zh-CN" altLang="en-US" sz="1600" dirty="0" smtClean="0">
                <a:latin typeface="微软雅黑" panose="020B0503020204020204" pitchFamily="34" charset="-122"/>
                <a:ea typeface="微软雅黑" panose="020B0503020204020204" pitchFamily="34" charset="-122"/>
              </a:rPr>
              <a:t>障碍</a:t>
            </a:r>
            <a:endParaRPr lang="en-US" altLang="zh-CN" sz="1600" dirty="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p>
        </p:txBody>
      </p:sp>
      <p:sp>
        <p:nvSpPr>
          <p:cNvPr id="3" name="标题 10"/>
          <p:cNvSpPr txBox="1">
            <a:spLocks/>
          </p:cNvSpPr>
          <p:nvPr/>
        </p:nvSpPr>
        <p:spPr>
          <a:xfrm>
            <a:off x="539552" y="260648"/>
            <a:ext cx="8229600" cy="850106"/>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en-US" altLang="zh-CN" kern="0" dirty="0" smtClean="0"/>
              <a:t>OPENVPN </a:t>
            </a:r>
            <a:r>
              <a:rPr lang="en-US" altLang="zh-CN" sz="2400" kern="0" dirty="0" smtClean="0"/>
              <a:t>— </a:t>
            </a:r>
            <a:r>
              <a:rPr lang="zh-CN" altLang="en-US" sz="2400" kern="0" dirty="0" smtClean="0"/>
              <a:t>完美的语音和数据组网方案</a:t>
            </a:r>
            <a:endParaRPr lang="zh-CN" altLang="en-US" sz="2400" dirty="0"/>
          </a:p>
        </p:txBody>
      </p:sp>
    </p:spTree>
    <p:extLst>
      <p:ext uri="{BB962C8B-B14F-4D97-AF65-F5344CB8AC3E}">
        <p14:creationId xmlns:p14="http://schemas.microsoft.com/office/powerpoint/2010/main" val="20640593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959693"/>
            <a:ext cx="9105900" cy="5781675"/>
          </a:xfrm>
          <a:prstGeom prst="rect">
            <a:avLst/>
          </a:prstGeom>
        </p:spPr>
      </p:pic>
      <p:sp>
        <p:nvSpPr>
          <p:cNvPr id="4" name="标题 10"/>
          <p:cNvSpPr txBox="1">
            <a:spLocks/>
          </p:cNvSpPr>
          <p:nvPr/>
        </p:nvSpPr>
        <p:spPr>
          <a:xfrm>
            <a:off x="179512" y="188640"/>
            <a:ext cx="8229600" cy="648072"/>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en-US" altLang="zh-CN" kern="0" dirty="0" smtClean="0"/>
              <a:t>OpenVPN</a:t>
            </a:r>
            <a:r>
              <a:rPr lang="en-US" altLang="zh-CN" sz="2400" kern="0" dirty="0" smtClean="0"/>
              <a:t>—</a:t>
            </a:r>
            <a:r>
              <a:rPr lang="zh-CN" altLang="en-US" sz="2400" kern="0" dirty="0"/>
              <a:t>防止</a:t>
            </a:r>
            <a:r>
              <a:rPr lang="zh-CN" altLang="en-US" sz="2400" kern="0" dirty="0" smtClean="0"/>
              <a:t>封杀、干扰及</a:t>
            </a:r>
            <a:r>
              <a:rPr lang="zh-CN" altLang="en-US" sz="2400" kern="0" dirty="0"/>
              <a:t>盗打</a:t>
            </a:r>
            <a:endParaRPr lang="zh-CN" altLang="en-US" sz="2400" dirty="0"/>
          </a:p>
        </p:txBody>
      </p:sp>
    </p:spTree>
    <p:extLst>
      <p:ext uri="{BB962C8B-B14F-4D97-AF65-F5344CB8AC3E}">
        <p14:creationId xmlns:p14="http://schemas.microsoft.com/office/powerpoint/2010/main" val="24867218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556792"/>
            <a:ext cx="8064896" cy="4862870"/>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   可</a:t>
            </a:r>
            <a:r>
              <a:rPr lang="zh-CN" altLang="en-US" sz="1600" dirty="0">
                <a:latin typeface="微软雅黑" panose="020B0503020204020204" pitchFamily="34" charset="-122"/>
                <a:ea typeface="微软雅黑" panose="020B0503020204020204" pitchFamily="34" charset="-122"/>
              </a:rPr>
              <a:t>实现对互联网访问行为</a:t>
            </a:r>
            <a:r>
              <a:rPr lang="zh-CN" altLang="en-US" sz="1600" dirty="0" smtClean="0">
                <a:latin typeface="微软雅黑" panose="020B0503020204020204" pitchFamily="34" charset="-122"/>
                <a:ea typeface="微软雅黑" panose="020B0503020204020204" pitchFamily="34" charset="-122"/>
              </a:rPr>
              <a:t>的全面</a:t>
            </a:r>
            <a:r>
              <a:rPr lang="zh-CN" altLang="en-US" sz="1600" dirty="0">
                <a:latin typeface="微软雅黑" panose="020B0503020204020204" pitchFamily="34" charset="-122"/>
                <a:ea typeface="微软雅黑" panose="020B0503020204020204" pitchFamily="34" charset="-122"/>
              </a:rPr>
              <a:t>管理。在网页过滤、行为控制、流量管理、防止内网泄密、防范法规风险、互联网访问行为记录、上网安全等多个方面为提供解决方案</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r>
              <a:rPr lang="zh-CN" altLang="en-US" b="1" dirty="0">
                <a:solidFill>
                  <a:srgbClr val="0070C0"/>
                </a:solidFill>
                <a:latin typeface="微软雅黑" panose="020B0503020204020204" pitchFamily="34" charset="-122"/>
                <a:ea typeface="微软雅黑" panose="020B0503020204020204" pitchFamily="34" charset="-122"/>
              </a:rPr>
              <a:t>防止带宽资源滥用 </a:t>
            </a:r>
          </a:p>
          <a:p>
            <a:r>
              <a:rPr lang="zh-CN" altLang="en-US" sz="1600" dirty="0">
                <a:latin typeface="微软雅黑" panose="020B0503020204020204" pitchFamily="34" charset="-122"/>
                <a:ea typeface="微软雅黑" panose="020B0503020204020204" pitchFamily="34" charset="-122"/>
              </a:rPr>
              <a:t>　　通过基于应用类型、网站类别、文件类型、用户/用户组、时间段等的带宽分配策略限制P2P、在线视频、大文件下载等不良应用所占用的带宽，</a:t>
            </a:r>
            <a:r>
              <a:rPr lang="zh-CN" altLang="en-US" sz="1600" dirty="0" smtClean="0">
                <a:latin typeface="微软雅黑" panose="020B0503020204020204" pitchFamily="34" charset="-122"/>
                <a:ea typeface="微软雅黑" panose="020B0503020204020204" pitchFamily="34" charset="-122"/>
              </a:rPr>
              <a:t>保障</a:t>
            </a:r>
            <a:r>
              <a:rPr lang="en-US" altLang="zh-CN" sz="1600" dirty="0" smtClean="0">
                <a:latin typeface="微软雅黑" panose="020B0503020204020204" pitchFamily="34" charset="-122"/>
                <a:ea typeface="微软雅黑" panose="020B0503020204020204" pitchFamily="34" charset="-122"/>
              </a:rPr>
              <a:t>VOIP</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OA</a:t>
            </a:r>
            <a:r>
              <a:rPr lang="zh-CN" altLang="en-US" sz="1600" dirty="0">
                <a:latin typeface="微软雅黑" panose="020B0503020204020204" pitchFamily="34" charset="-122"/>
                <a:ea typeface="微软雅黑" panose="020B0503020204020204" pitchFamily="34" charset="-122"/>
              </a:rPr>
              <a:t>、ERP等办公应用获得足够的带宽支持，提升上网速度和网络办公应用的使用效率</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r>
              <a:rPr lang="zh-CN" altLang="en-US" b="1" dirty="0">
                <a:solidFill>
                  <a:srgbClr val="0070C0"/>
                </a:solidFill>
                <a:latin typeface="微软雅黑" panose="020B0503020204020204" pitchFamily="34" charset="-122"/>
                <a:ea typeface="微软雅黑" panose="020B0503020204020204" pitchFamily="34" charset="-122"/>
              </a:rPr>
              <a:t>防止无关网络行为影响工作效率 </a:t>
            </a:r>
          </a:p>
          <a:p>
            <a:r>
              <a:rPr lang="zh-CN" altLang="en-US" sz="1600" dirty="0">
                <a:latin typeface="微软雅黑" panose="020B0503020204020204" pitchFamily="34" charset="-122"/>
                <a:ea typeface="微软雅黑" panose="020B0503020204020204" pitchFamily="34" charset="-122"/>
              </a:rPr>
              <a:t>　　可基于用户/用户组、应用、时间等条件的上网授权策略可管控所有与工作无关的网络行为，并可根据各组织不同要求进行授权的灵活调整，包括基于不同用户身份差异化授权、智能提醒等</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r>
              <a:rPr lang="zh-CN" altLang="en-US" b="1" dirty="0">
                <a:solidFill>
                  <a:srgbClr val="0070C0"/>
                </a:solidFill>
                <a:latin typeface="微软雅黑" panose="020B0503020204020204" pitchFamily="34" charset="-122"/>
                <a:ea typeface="微软雅黑" panose="020B0503020204020204" pitchFamily="34" charset="-122"/>
              </a:rPr>
              <a:t>为网络管理与优化提供决策依据</a:t>
            </a:r>
          </a:p>
          <a:p>
            <a:r>
              <a:rPr lang="zh-CN" altLang="en-US" sz="1600" dirty="0">
                <a:latin typeface="微软雅黑" panose="020B0503020204020204" pitchFamily="34" charset="-122"/>
                <a:ea typeface="微软雅黑" panose="020B0503020204020204" pitchFamily="34" charset="-122"/>
              </a:rPr>
              <a:t>提供网络可视化报表，能够提供详细报告让管理者清晰掌握互联网流量的使用情况，找到造成网络故障的原因和网络瓶颈所在，从而对精细化管理网络并持续加以优化提供了有效依据。</a:t>
            </a:r>
          </a:p>
          <a:p>
            <a:endParaRPr lang="zh-CN" altLang="en-US"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a:t>
            </a:r>
          </a:p>
        </p:txBody>
      </p:sp>
      <p:sp>
        <p:nvSpPr>
          <p:cNvPr id="5" name="标题 10"/>
          <p:cNvSpPr txBox="1">
            <a:spLocks/>
          </p:cNvSpPr>
          <p:nvPr/>
        </p:nvSpPr>
        <p:spPr>
          <a:xfrm>
            <a:off x="691953" y="557064"/>
            <a:ext cx="8229600" cy="850106"/>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zh-CN" altLang="en-US" kern="0" dirty="0"/>
              <a:t>管得住</a:t>
            </a:r>
            <a:r>
              <a:rPr lang="zh-CN" altLang="en-US" kern="0" dirty="0" smtClean="0"/>
              <a:t> </a:t>
            </a:r>
            <a:r>
              <a:rPr lang="en-US" altLang="zh-CN" sz="2400" kern="0" dirty="0" smtClean="0"/>
              <a:t>—</a:t>
            </a:r>
            <a:r>
              <a:rPr lang="en-US" altLang="zh-CN" sz="2400" dirty="0"/>
              <a:t>UCServer-FW</a:t>
            </a:r>
            <a:r>
              <a:rPr lang="zh-CN" altLang="en-US" sz="2400" dirty="0"/>
              <a:t>上网行为管理</a:t>
            </a:r>
          </a:p>
        </p:txBody>
      </p:sp>
    </p:spTree>
    <p:extLst>
      <p:ext uri="{BB962C8B-B14F-4D97-AF65-F5344CB8AC3E}">
        <p14:creationId xmlns:p14="http://schemas.microsoft.com/office/powerpoint/2010/main" val="128900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666613" y="1124744"/>
            <a:ext cx="7992888" cy="5256584"/>
          </a:xfrm>
          <a:prstGeom prst="rect">
            <a:avLst/>
          </a:prstGeom>
        </p:spPr>
        <p:txBody>
          <a:bodyPr rtlCol="0">
            <a:noAutofit/>
          </a:bodyPr>
          <a:lstStyle/>
          <a:p>
            <a:pPr fontAlgn="auto">
              <a:lnSpc>
                <a:spcPct val="150000"/>
              </a:lnSpc>
              <a:spcAft>
                <a:spcPts val="0"/>
              </a:spcAft>
              <a:defRPr/>
            </a:pPr>
            <a:r>
              <a:rPr lang="zh-CN" altLang="en-US" sz="1600" b="1" dirty="0" smtClean="0"/>
              <a:t>中小企业首选基于</a:t>
            </a:r>
            <a:r>
              <a:rPr lang="en-US" altLang="zh-CN" sz="1600" b="1" dirty="0" smtClean="0"/>
              <a:t>IP</a:t>
            </a:r>
            <a:r>
              <a:rPr lang="zh-CN" altLang="en-US" sz="1600" b="1" dirty="0" smtClean="0"/>
              <a:t>呼叫中心</a:t>
            </a:r>
            <a:endParaRPr lang="en-US" altLang="zh-CN" sz="1600" b="1" dirty="0" smtClean="0"/>
          </a:p>
          <a:p>
            <a:pPr marL="400050" lvl="2" indent="0" fontAlgn="auto">
              <a:lnSpc>
                <a:spcPct val="150000"/>
              </a:lnSpc>
              <a:spcAft>
                <a:spcPts val="0"/>
              </a:spcAft>
              <a:buNone/>
              <a:defRPr/>
            </a:pPr>
            <a:r>
              <a:rPr lang="zh-CN" altLang="en-US" sz="1600" dirty="0">
                <a:solidFill>
                  <a:srgbClr val="0070C0"/>
                </a:solidFill>
              </a:rPr>
              <a:t>在未来几年里，随着用户</a:t>
            </a:r>
            <a:r>
              <a:rPr lang="zh-CN" altLang="en-US" sz="1600" dirty="0" smtClean="0">
                <a:solidFill>
                  <a:srgbClr val="0070C0"/>
                </a:solidFill>
              </a:rPr>
              <a:t>对</a:t>
            </a:r>
            <a:r>
              <a:rPr lang="en-US" altLang="zh-CN" sz="1600" dirty="0" smtClean="0">
                <a:solidFill>
                  <a:srgbClr val="0070C0"/>
                </a:solidFill>
              </a:rPr>
              <a:t>IP</a:t>
            </a:r>
            <a:r>
              <a:rPr lang="zh-CN" altLang="en-US" sz="1600" dirty="0" smtClean="0">
                <a:solidFill>
                  <a:srgbClr val="0070C0"/>
                </a:solidFill>
              </a:rPr>
              <a:t>呼叫</a:t>
            </a:r>
            <a:r>
              <a:rPr lang="zh-CN" altLang="en-US" sz="1600" dirty="0">
                <a:solidFill>
                  <a:srgbClr val="0070C0"/>
                </a:solidFill>
              </a:rPr>
              <a:t>中心系统认识的的不断加深，具有低成本、开放、灵活等诸多优势</a:t>
            </a:r>
            <a:r>
              <a:rPr lang="zh-CN" altLang="en-US" sz="1600" dirty="0" smtClean="0">
                <a:solidFill>
                  <a:srgbClr val="0070C0"/>
                </a:solidFill>
              </a:rPr>
              <a:t>的</a:t>
            </a:r>
            <a:r>
              <a:rPr lang="en-US" altLang="zh-CN" sz="1600" dirty="0" smtClean="0">
                <a:solidFill>
                  <a:srgbClr val="0070C0"/>
                </a:solidFill>
              </a:rPr>
              <a:t>IP</a:t>
            </a:r>
            <a:r>
              <a:rPr lang="zh-CN" altLang="en-US" sz="1600" dirty="0">
                <a:solidFill>
                  <a:srgbClr val="0070C0"/>
                </a:solidFill>
              </a:rPr>
              <a:t>呼叫中心系应用将持续升温。市场调查显示，灵活性、低成本、功能全是促使企业</a:t>
            </a:r>
            <a:r>
              <a:rPr lang="zh-CN" altLang="en-US" sz="1600" dirty="0" smtClean="0">
                <a:solidFill>
                  <a:srgbClr val="0070C0"/>
                </a:solidFill>
              </a:rPr>
              <a:t>选择</a:t>
            </a:r>
            <a:r>
              <a:rPr lang="en-US" altLang="zh-CN" sz="1600" dirty="0" smtClean="0">
                <a:solidFill>
                  <a:srgbClr val="0070C0"/>
                </a:solidFill>
              </a:rPr>
              <a:t>IP</a:t>
            </a:r>
            <a:r>
              <a:rPr lang="zh-CN" altLang="en-US" sz="1600" dirty="0">
                <a:solidFill>
                  <a:srgbClr val="0070C0"/>
                </a:solidFill>
              </a:rPr>
              <a:t>呼叫中心系统的主要驱动力</a:t>
            </a:r>
            <a:r>
              <a:rPr lang="zh-CN" altLang="en-US" sz="1600" dirty="0" smtClean="0">
                <a:solidFill>
                  <a:srgbClr val="0070C0"/>
                </a:solidFill>
              </a:rPr>
              <a:t>。</a:t>
            </a:r>
          </a:p>
          <a:p>
            <a:pPr fontAlgn="auto">
              <a:lnSpc>
                <a:spcPct val="150000"/>
              </a:lnSpc>
              <a:spcAft>
                <a:spcPts val="0"/>
              </a:spcAft>
              <a:defRPr/>
            </a:pPr>
            <a:r>
              <a:rPr lang="zh-CN" altLang="en-US" sz="1600" b="1" dirty="0" smtClean="0"/>
              <a:t>部署私有云确保安全和稳定</a:t>
            </a:r>
            <a:endParaRPr lang="en-US" altLang="zh-CN" sz="1600" b="1" dirty="0" smtClean="0"/>
          </a:p>
          <a:p>
            <a:pPr marL="400050" lvl="2" indent="0" fontAlgn="auto">
              <a:lnSpc>
                <a:spcPct val="150000"/>
              </a:lnSpc>
              <a:spcAft>
                <a:spcPts val="0"/>
              </a:spcAft>
              <a:buNone/>
              <a:defRPr/>
            </a:pPr>
            <a:r>
              <a:rPr lang="zh-CN" altLang="en-US" sz="1600" dirty="0" smtClean="0">
                <a:solidFill>
                  <a:srgbClr val="0070C0"/>
                </a:solidFill>
              </a:rPr>
              <a:t>由于</a:t>
            </a:r>
            <a:r>
              <a:rPr lang="zh-CN" altLang="en-US" sz="1600" dirty="0">
                <a:solidFill>
                  <a:srgbClr val="0070C0"/>
                </a:solidFill>
              </a:rPr>
              <a:t>在公网部署</a:t>
            </a:r>
            <a:r>
              <a:rPr lang="en-US" altLang="zh-CN" sz="1600" dirty="0">
                <a:solidFill>
                  <a:srgbClr val="0070C0"/>
                </a:solidFill>
              </a:rPr>
              <a:t>VoIP </a:t>
            </a:r>
            <a:r>
              <a:rPr lang="zh-CN" altLang="en-US" sz="1600" dirty="0">
                <a:solidFill>
                  <a:srgbClr val="0070C0"/>
                </a:solidFill>
              </a:rPr>
              <a:t>系统有被盗打及面临各种封杀与干扰，同时客户的数据库也容易遭到攻击造成用户数据泄密的事情也是屡屡发生，所以要部署基于</a:t>
            </a:r>
            <a:r>
              <a:rPr lang="en-US" altLang="zh-CN" sz="1600" dirty="0">
                <a:solidFill>
                  <a:srgbClr val="0070C0"/>
                </a:solidFill>
              </a:rPr>
              <a:t>VPN</a:t>
            </a:r>
            <a:r>
              <a:rPr lang="zh-CN" altLang="en-US" sz="1600" dirty="0">
                <a:solidFill>
                  <a:srgbClr val="0070C0"/>
                </a:solidFill>
              </a:rPr>
              <a:t>网络的私有云来保证数据安全及通话品质的稳定</a:t>
            </a:r>
            <a:r>
              <a:rPr lang="zh-CN" altLang="en-US" sz="1600" dirty="0" smtClean="0">
                <a:solidFill>
                  <a:srgbClr val="0070C0"/>
                </a:solidFill>
              </a:rPr>
              <a:t>。</a:t>
            </a:r>
            <a:endParaRPr lang="en-US" altLang="zh-CN" sz="1600" dirty="0" smtClean="0"/>
          </a:p>
          <a:p>
            <a:pPr marL="342900" lvl="1" indent="-342900" fontAlgn="auto">
              <a:lnSpc>
                <a:spcPct val="150000"/>
              </a:lnSpc>
              <a:spcAft>
                <a:spcPts val="0"/>
              </a:spcAft>
              <a:buFontTx/>
              <a:buChar char="•"/>
              <a:defRPr/>
            </a:pPr>
            <a:r>
              <a:rPr lang="zh-CN" altLang="en-US" sz="1600" b="1" dirty="0" smtClean="0"/>
              <a:t>需要有效的上网行为管理确保通话品质</a:t>
            </a:r>
            <a:endParaRPr lang="en-US" altLang="zh-CN" sz="1600" b="1" dirty="0" smtClean="0"/>
          </a:p>
          <a:p>
            <a:pPr marL="457200" lvl="1" indent="0" fontAlgn="auto">
              <a:lnSpc>
                <a:spcPct val="150000"/>
              </a:lnSpc>
              <a:spcAft>
                <a:spcPts val="0"/>
              </a:spcAft>
              <a:buNone/>
              <a:defRPr/>
            </a:pPr>
            <a:r>
              <a:rPr lang="zh-CN" altLang="en-US" sz="1600" dirty="0" smtClean="0">
                <a:solidFill>
                  <a:srgbClr val="0070C0"/>
                </a:solidFill>
              </a:rPr>
              <a:t>在</a:t>
            </a:r>
            <a:r>
              <a:rPr lang="en-US" altLang="zh-CN" sz="1600" dirty="0" smtClean="0">
                <a:solidFill>
                  <a:srgbClr val="0070C0"/>
                </a:solidFill>
              </a:rPr>
              <a:t>IP</a:t>
            </a:r>
            <a:r>
              <a:rPr lang="zh-CN" altLang="en-US" sz="1600" dirty="0" smtClean="0">
                <a:solidFill>
                  <a:srgbClr val="0070C0"/>
                </a:solidFill>
              </a:rPr>
              <a:t>网络上传输语音等低延时业务，要面临中小企业的带宽小，共享上网的终端多，</a:t>
            </a:r>
            <a:r>
              <a:rPr lang="en-US" altLang="zh-CN" sz="1600" dirty="0" smtClean="0">
                <a:solidFill>
                  <a:srgbClr val="0070C0"/>
                </a:solidFill>
              </a:rPr>
              <a:t>IT</a:t>
            </a:r>
            <a:r>
              <a:rPr lang="zh-CN" altLang="en-US" sz="1600" dirty="0" smtClean="0">
                <a:solidFill>
                  <a:srgbClr val="0070C0"/>
                </a:solidFill>
              </a:rPr>
              <a:t>基础设施薄弱，管理水平落后等种种困难，呼叫中心一体机内置上网行为管理系统，能保证</a:t>
            </a:r>
            <a:r>
              <a:rPr lang="en-US" altLang="zh-CN" sz="1600" dirty="0" smtClean="0">
                <a:solidFill>
                  <a:srgbClr val="0070C0"/>
                </a:solidFill>
              </a:rPr>
              <a:t>VOIP</a:t>
            </a:r>
            <a:r>
              <a:rPr lang="zh-CN" altLang="en-US" sz="1600" dirty="0" smtClean="0">
                <a:solidFill>
                  <a:srgbClr val="0070C0"/>
                </a:solidFill>
              </a:rPr>
              <a:t>的服务优先，限制员工电脑的非法应用，如</a:t>
            </a:r>
            <a:r>
              <a:rPr lang="en-US" altLang="zh-CN" sz="1600" dirty="0" smtClean="0">
                <a:solidFill>
                  <a:srgbClr val="0070C0"/>
                </a:solidFill>
              </a:rPr>
              <a:t>BT/</a:t>
            </a:r>
            <a:r>
              <a:rPr lang="zh-CN" altLang="en-US" sz="1600" dirty="0" smtClean="0">
                <a:solidFill>
                  <a:srgbClr val="0070C0"/>
                </a:solidFill>
              </a:rPr>
              <a:t>视频等，可以在目前环境中传输高品质语音。</a:t>
            </a:r>
            <a:endParaRPr lang="en-US" altLang="zh-CN" sz="1600" dirty="0">
              <a:solidFill>
                <a:srgbClr val="0070C0"/>
              </a:solidFill>
            </a:endParaRPr>
          </a:p>
        </p:txBody>
      </p:sp>
      <p:sp>
        <p:nvSpPr>
          <p:cNvPr id="5" name="标题 8"/>
          <p:cNvSpPr txBox="1">
            <a:spLocks/>
          </p:cNvSpPr>
          <p:nvPr/>
        </p:nvSpPr>
        <p:spPr>
          <a:xfrm>
            <a:off x="683568" y="404664"/>
            <a:ext cx="8229600" cy="854968"/>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eaLnBrk="1" hangingPunct="1">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defRPr sz="3600" b="1">
                <a:solidFill>
                  <a:schemeClr val="tx2"/>
                </a:solidFill>
                <a:latin typeface="Arial" pitchFamily="34" charset="0"/>
              </a:defRPr>
            </a:lvl2pPr>
            <a:lvl3pPr>
              <a:defRPr sz="3600" b="1">
                <a:solidFill>
                  <a:schemeClr val="tx2"/>
                </a:solidFill>
                <a:latin typeface="Arial" pitchFamily="34" charset="0"/>
              </a:defRPr>
            </a:lvl3pPr>
            <a:lvl4pPr>
              <a:defRPr sz="3600" b="1">
                <a:solidFill>
                  <a:schemeClr val="tx2"/>
                </a:solidFill>
                <a:latin typeface="Arial" pitchFamily="34" charset="0"/>
              </a:defRPr>
            </a:lvl4pPr>
            <a:lvl5pPr>
              <a:defRPr sz="3600" b="1">
                <a:solidFill>
                  <a:schemeClr val="tx2"/>
                </a:solidFill>
                <a:latin typeface="Arial" pitchFamily="34" charset="0"/>
              </a:defRPr>
            </a:lvl5pPr>
            <a:lvl6pPr marL="457200" fontAlgn="base">
              <a:spcBef>
                <a:spcPct val="0"/>
              </a:spcBef>
              <a:spcAft>
                <a:spcPct val="0"/>
              </a:spcAft>
              <a:defRPr sz="3600" b="1">
                <a:solidFill>
                  <a:schemeClr val="tx2"/>
                </a:solidFill>
                <a:latin typeface="Arial" pitchFamily="34" charset="0"/>
              </a:defRPr>
            </a:lvl6pPr>
            <a:lvl7pPr marL="914400" fontAlgn="base">
              <a:spcBef>
                <a:spcPct val="0"/>
              </a:spcBef>
              <a:spcAft>
                <a:spcPct val="0"/>
              </a:spcAft>
              <a:defRPr sz="3600" b="1">
                <a:solidFill>
                  <a:schemeClr val="tx2"/>
                </a:solidFill>
                <a:latin typeface="Arial" pitchFamily="34" charset="0"/>
              </a:defRPr>
            </a:lvl7pPr>
            <a:lvl8pPr marL="1371600" fontAlgn="base">
              <a:spcBef>
                <a:spcPct val="0"/>
              </a:spcBef>
              <a:spcAft>
                <a:spcPct val="0"/>
              </a:spcAft>
              <a:defRPr sz="3600" b="1">
                <a:solidFill>
                  <a:schemeClr val="tx2"/>
                </a:solidFill>
                <a:latin typeface="Arial" pitchFamily="34" charset="0"/>
              </a:defRPr>
            </a:lvl8pPr>
            <a:lvl9pPr marL="1828800" fontAlgn="base">
              <a:spcBef>
                <a:spcPct val="0"/>
              </a:spcBef>
              <a:spcAft>
                <a:spcPct val="0"/>
              </a:spcAft>
              <a:defRPr sz="3600" b="1">
                <a:solidFill>
                  <a:schemeClr val="tx2"/>
                </a:solidFill>
                <a:latin typeface="Arial" pitchFamily="34" charset="0"/>
              </a:defRPr>
            </a:lvl9pPr>
          </a:lstStyle>
          <a:p>
            <a:r>
              <a:rPr lang="zh-CN" altLang="en-US" sz="3200" dirty="0"/>
              <a:t>基于</a:t>
            </a:r>
            <a:r>
              <a:rPr lang="zh-CN" altLang="en-US" sz="3200" dirty="0" smtClean="0"/>
              <a:t>私有云的</a:t>
            </a:r>
            <a:r>
              <a:rPr lang="en-US" altLang="zh-CN" sz="3200" dirty="0" smtClean="0"/>
              <a:t>IP</a:t>
            </a:r>
            <a:r>
              <a:rPr lang="zh-CN" altLang="en-US" sz="3200" dirty="0" smtClean="0"/>
              <a:t>呼叫中心</a:t>
            </a:r>
            <a:endParaRPr lang="zh-CN" altLang="en-US" sz="3200" dirty="0"/>
          </a:p>
          <a:p>
            <a:endParaRPr lang="zh-CN" altLang="en-US" sz="3200" dirty="0"/>
          </a:p>
          <a:p>
            <a:endParaRPr lang="zh-CN" altLang="en-US" sz="3200" dirty="0"/>
          </a:p>
        </p:txBody>
      </p:sp>
    </p:spTree>
    <p:extLst>
      <p:ext uri="{BB962C8B-B14F-4D97-AF65-F5344CB8AC3E}">
        <p14:creationId xmlns:p14="http://schemas.microsoft.com/office/powerpoint/2010/main" val="5848672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772816"/>
            <a:ext cx="7632848" cy="3662541"/>
          </a:xfrm>
          <a:prstGeom prst="rect">
            <a:avLst/>
          </a:prstGeom>
        </p:spPr>
        <p:txBody>
          <a:bodyPr wrap="square">
            <a:spAutoFit/>
          </a:bodyPr>
          <a:lstStyle/>
          <a:p>
            <a:r>
              <a:rPr lang="zh-CN" altLang="en-US" b="1" dirty="0">
                <a:solidFill>
                  <a:srgbClr val="0070C0"/>
                </a:solidFill>
                <a:latin typeface="微软雅黑" panose="020B0503020204020204" pitchFamily="34" charset="-122"/>
                <a:ea typeface="微软雅黑" panose="020B0503020204020204" pitchFamily="34" charset="-122"/>
              </a:rPr>
              <a:t>防止病毒木马等网络风险 </a:t>
            </a:r>
            <a:endParaRPr lang="en-US" altLang="zh-CN" b="1" dirty="0" smtClean="0">
              <a:solidFill>
                <a:srgbClr val="0070C0"/>
              </a:solidFill>
              <a:latin typeface="微软雅黑" panose="020B0503020204020204" pitchFamily="34" charset="-122"/>
              <a:ea typeface="微软雅黑" panose="020B0503020204020204" pitchFamily="34" charset="-122"/>
            </a:endParaRPr>
          </a:p>
          <a:p>
            <a:endParaRPr lang="zh-CN" altLang="en-US" b="1" dirty="0">
              <a:solidFill>
                <a:srgbClr val="0070C0"/>
              </a:solidFill>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利用内置的危险插件和恶意脚本过滤等创新技术过滤挂马网站的访问、封堵不良网站等，从源头上切断病毒、木马的潜入，再结合终端安全强度检查与网络准入、DOS防御、ARP欺骗防护等多种安全手段，实现立体式安全护航，确保组织安全上网。</a:t>
            </a:r>
          </a:p>
          <a:p>
            <a:endParaRPr lang="zh-CN" altLang="en-US" sz="1600" dirty="0">
              <a:latin typeface="微软雅黑" panose="020B0503020204020204" pitchFamily="34" charset="-122"/>
              <a:ea typeface="微软雅黑" panose="020B0503020204020204" pitchFamily="34" charset="-122"/>
            </a:endParaRPr>
          </a:p>
          <a:p>
            <a:r>
              <a:rPr lang="zh-CN" altLang="en-US" b="1" dirty="0" smtClean="0">
                <a:solidFill>
                  <a:srgbClr val="0070C0"/>
                </a:solidFill>
                <a:latin typeface="微软雅黑" panose="020B0503020204020204" pitchFamily="34" charset="-122"/>
                <a:ea typeface="微软雅黑" panose="020B0503020204020204" pitchFamily="34" charset="-122"/>
              </a:rPr>
              <a:t>低成本</a:t>
            </a:r>
            <a:r>
              <a:rPr lang="zh-CN" altLang="en-US" b="1" dirty="0">
                <a:solidFill>
                  <a:srgbClr val="0070C0"/>
                </a:solidFill>
                <a:latin typeface="微软雅黑" panose="020B0503020204020204" pitchFamily="34" charset="-122"/>
                <a:ea typeface="微软雅黑" panose="020B0503020204020204" pitchFamily="34" charset="-122"/>
              </a:rPr>
              <a:t>且有效推行IT制度 </a:t>
            </a:r>
            <a:endParaRPr lang="en-US" altLang="zh-CN" b="1" dirty="0" smtClean="0">
              <a:solidFill>
                <a:srgbClr val="0070C0"/>
              </a:solidFill>
              <a:latin typeface="微软雅黑" panose="020B0503020204020204" pitchFamily="34" charset="-122"/>
              <a:ea typeface="微软雅黑" panose="020B0503020204020204" pitchFamily="34" charset="-122"/>
            </a:endParaRPr>
          </a:p>
          <a:p>
            <a:endParaRPr lang="zh-CN" altLang="en-US" b="1" dirty="0">
              <a:solidFill>
                <a:srgbClr val="0070C0"/>
              </a:solidFill>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能够实现用户网络权限的细致分配以及带宽的优化管理，通过事前精细规范、事中智能提醒、事后报表呈现等手段实现有效管理；通过将是否具备上网权限与用户对IT制度的遵从情况进行绑定，强制要求用户遵从组织IT制度里的各项细则规定（如必须安装指定的杀毒软件或桌面管理软件等），并且可以根据组织要求进行各种智能提醒，通过创新技术的应用，让IT管理制度融入每位用户的日常工作中。</a:t>
            </a:r>
          </a:p>
        </p:txBody>
      </p:sp>
      <p:sp>
        <p:nvSpPr>
          <p:cNvPr id="3" name="标题 10"/>
          <p:cNvSpPr txBox="1">
            <a:spLocks/>
          </p:cNvSpPr>
          <p:nvPr/>
        </p:nvSpPr>
        <p:spPr>
          <a:xfrm>
            <a:off x="691953" y="557064"/>
            <a:ext cx="8229600" cy="850106"/>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zh-CN" altLang="en-US" kern="0" dirty="0" smtClean="0"/>
              <a:t>管得住</a:t>
            </a:r>
            <a:r>
              <a:rPr lang="en-US" altLang="zh-CN" sz="2400" kern="0" dirty="0" smtClean="0"/>
              <a:t>—</a:t>
            </a:r>
            <a:r>
              <a:rPr lang="en-US" altLang="zh-CN" sz="2400" dirty="0"/>
              <a:t>UCServer-FW</a:t>
            </a:r>
            <a:r>
              <a:rPr lang="zh-CN" altLang="en-US" sz="2400" dirty="0"/>
              <a:t>上网行为管理</a:t>
            </a:r>
          </a:p>
        </p:txBody>
      </p:sp>
    </p:spTree>
    <p:extLst>
      <p:ext uri="{BB962C8B-B14F-4D97-AF65-F5344CB8AC3E}">
        <p14:creationId xmlns:p14="http://schemas.microsoft.com/office/powerpoint/2010/main" val="29460051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9512" y="980726"/>
            <a:ext cx="8785724" cy="5328593"/>
          </a:xfrm>
          <a:prstGeom prst="rect">
            <a:avLst/>
          </a:prstGeom>
        </p:spPr>
      </p:pic>
    </p:spTree>
    <p:extLst>
      <p:ext uri="{BB962C8B-B14F-4D97-AF65-F5344CB8AC3E}">
        <p14:creationId xmlns:p14="http://schemas.microsoft.com/office/powerpoint/2010/main" val="3911394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76912" y="1556792"/>
            <a:ext cx="8785078" cy="4395658"/>
          </a:xfrm>
          <a:prstGeom prst="rect">
            <a:avLst/>
          </a:prstGeom>
        </p:spPr>
      </p:pic>
      <p:sp>
        <p:nvSpPr>
          <p:cNvPr id="5" name="标题 10"/>
          <p:cNvSpPr txBox="1">
            <a:spLocks/>
          </p:cNvSpPr>
          <p:nvPr/>
        </p:nvSpPr>
        <p:spPr>
          <a:xfrm>
            <a:off x="179512" y="404664"/>
            <a:ext cx="8229600" cy="850106"/>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en-US" altLang="zh-CN" kern="0" dirty="0" smtClean="0"/>
              <a:t>VOIP</a:t>
            </a:r>
            <a:r>
              <a:rPr lang="zh-CN" altLang="en-US" kern="0" dirty="0" smtClean="0"/>
              <a:t>优先保障 </a:t>
            </a:r>
            <a:r>
              <a:rPr lang="en-US" altLang="zh-CN" sz="2400" kern="0" dirty="0" smtClean="0"/>
              <a:t>— </a:t>
            </a:r>
            <a:r>
              <a:rPr lang="zh-CN" altLang="en-US" sz="2400" kern="0" dirty="0" smtClean="0"/>
              <a:t>每个应用合理分配</a:t>
            </a:r>
            <a:r>
              <a:rPr lang="en-US" altLang="zh-CN" sz="2400" kern="0" dirty="0" smtClean="0"/>
              <a:t> </a:t>
            </a:r>
            <a:endParaRPr lang="zh-CN" altLang="en-US" sz="2400" dirty="0"/>
          </a:p>
        </p:txBody>
      </p:sp>
    </p:spTree>
    <p:extLst>
      <p:ext uri="{BB962C8B-B14F-4D97-AF65-F5344CB8AC3E}">
        <p14:creationId xmlns:p14="http://schemas.microsoft.com/office/powerpoint/2010/main" val="3036460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5406" y="1340768"/>
            <a:ext cx="8961090" cy="4676705"/>
          </a:xfrm>
          <a:prstGeom prst="rect">
            <a:avLst/>
          </a:prstGeom>
        </p:spPr>
      </p:pic>
      <p:sp>
        <p:nvSpPr>
          <p:cNvPr id="4" name="标题 10"/>
          <p:cNvSpPr txBox="1">
            <a:spLocks/>
          </p:cNvSpPr>
          <p:nvPr/>
        </p:nvSpPr>
        <p:spPr>
          <a:xfrm>
            <a:off x="179512" y="404664"/>
            <a:ext cx="8229600" cy="850106"/>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zh-CN" altLang="en-US" kern="0" dirty="0" smtClean="0"/>
              <a:t>方便查看 </a:t>
            </a:r>
            <a:r>
              <a:rPr lang="en-US" altLang="zh-CN" sz="2400" kern="0" dirty="0" smtClean="0"/>
              <a:t>— </a:t>
            </a:r>
            <a:r>
              <a:rPr lang="zh-CN" altLang="en-US" sz="2400" dirty="0" smtClean="0"/>
              <a:t>拖曳式菜单设计，想看就看</a:t>
            </a:r>
            <a:endParaRPr lang="zh-CN" altLang="en-US" sz="2400" dirty="0"/>
          </a:p>
        </p:txBody>
      </p:sp>
    </p:spTree>
    <p:extLst>
      <p:ext uri="{BB962C8B-B14F-4D97-AF65-F5344CB8AC3E}">
        <p14:creationId xmlns:p14="http://schemas.microsoft.com/office/powerpoint/2010/main" val="21558489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4294967295"/>
          </p:nvPr>
        </p:nvSpPr>
        <p:spPr>
          <a:xfrm>
            <a:off x="3995936" y="1340768"/>
            <a:ext cx="4320480" cy="5184576"/>
          </a:xfrm>
          <a:prstGeom prst="rect">
            <a:avLst/>
          </a:prstGeom>
        </p:spPr>
        <p:txBody>
          <a:bodyPr rtlCol="0">
            <a:normAutofit fontScale="55000" lnSpcReduction="20000"/>
          </a:bodyPr>
          <a:lstStyle/>
          <a:p>
            <a:pPr eaLnBrk="1" fontAlgn="auto" hangingPunct="1">
              <a:lnSpc>
                <a:spcPct val="150000"/>
              </a:lnSpc>
              <a:spcAft>
                <a:spcPts val="0"/>
              </a:spcAft>
              <a:buFont typeface="Wingdings" pitchFamily="2" charset="2"/>
              <a:buChar char="n"/>
              <a:defRPr/>
            </a:pPr>
            <a:r>
              <a:rPr lang="zh-CN" altLang="en-US" dirty="0">
                <a:latin typeface="微软雅黑" pitchFamily="34" charset="-122"/>
                <a:ea typeface="微软雅黑" pitchFamily="34" charset="-122"/>
              </a:rPr>
              <a:t>账户和权限系统</a:t>
            </a:r>
          </a:p>
          <a:p>
            <a:pPr fontAlgn="auto">
              <a:lnSpc>
                <a:spcPct val="150000"/>
              </a:lnSpc>
              <a:spcAft>
                <a:spcPts val="0"/>
              </a:spcAft>
              <a:buFont typeface="Wingdings" pitchFamily="2" charset="2"/>
              <a:buChar char="n"/>
              <a:defRPr/>
            </a:pPr>
            <a:r>
              <a:rPr lang="zh-CN" altLang="en-US" dirty="0"/>
              <a:t>电话交换系统</a:t>
            </a:r>
            <a:r>
              <a:rPr lang="en-US" altLang="zh-CN" dirty="0"/>
              <a:t>(IP PBX</a:t>
            </a:r>
            <a:r>
              <a:rPr lang="en-US" altLang="zh-CN" dirty="0" smtClean="0"/>
              <a:t>)</a:t>
            </a:r>
            <a:endParaRPr lang="en-US" altLang="zh-CN" dirty="0" smtClean="0">
              <a:latin typeface="微软雅黑" pitchFamily="34" charset="-122"/>
              <a:ea typeface="微软雅黑" pitchFamily="34" charset="-122"/>
            </a:endParaRPr>
          </a:p>
          <a:p>
            <a:pPr eaLnBrk="1" fontAlgn="auto" hangingPunct="1">
              <a:lnSpc>
                <a:spcPct val="150000"/>
              </a:lnSpc>
              <a:spcAft>
                <a:spcPts val="0"/>
              </a:spcAft>
              <a:buFont typeface="Wingdings" pitchFamily="2" charset="2"/>
              <a:buChar char="n"/>
              <a:defRPr/>
            </a:pPr>
            <a:r>
              <a:rPr lang="zh-CN" altLang="en-US" dirty="0" smtClean="0">
                <a:latin typeface="微软雅黑" pitchFamily="34" charset="-122"/>
                <a:ea typeface="微软雅黑" pitchFamily="34" charset="-122"/>
              </a:rPr>
              <a:t>互动式语音应答（</a:t>
            </a:r>
            <a:r>
              <a:rPr lang="en-US" altLang="zh-CN" dirty="0" smtClean="0">
                <a:latin typeface="微软雅黑" pitchFamily="34" charset="-122"/>
                <a:ea typeface="微软雅黑" pitchFamily="34" charset="-122"/>
              </a:rPr>
              <a:t>IVR</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eaLnBrk="1" fontAlgn="auto" hangingPunct="1">
              <a:lnSpc>
                <a:spcPct val="150000"/>
              </a:lnSpc>
              <a:spcAft>
                <a:spcPts val="0"/>
              </a:spcAft>
              <a:buFont typeface="Wingdings" pitchFamily="2" charset="2"/>
              <a:buChar char="n"/>
              <a:defRPr/>
            </a:pPr>
            <a:r>
              <a:rPr lang="zh-CN" altLang="en-US" dirty="0" smtClean="0">
                <a:latin typeface="微软雅黑" pitchFamily="34" charset="-122"/>
                <a:ea typeface="微软雅黑" pitchFamily="34" charset="-122"/>
              </a:rPr>
              <a:t>客户关系管理（</a:t>
            </a:r>
            <a:r>
              <a:rPr lang="en-US" altLang="zh-CN" dirty="0" smtClean="0">
                <a:latin typeface="微软雅黑" pitchFamily="34" charset="-122"/>
                <a:ea typeface="微软雅黑" pitchFamily="34" charset="-122"/>
              </a:rPr>
              <a:t>CRM</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eaLnBrk="1" fontAlgn="auto" hangingPunct="1">
              <a:lnSpc>
                <a:spcPct val="150000"/>
              </a:lnSpc>
              <a:spcAft>
                <a:spcPts val="0"/>
              </a:spcAft>
              <a:buFont typeface="Wingdings" pitchFamily="2" charset="2"/>
              <a:buChar char="n"/>
              <a:defRPr/>
            </a:pPr>
            <a:r>
              <a:rPr lang="zh-CN" altLang="en-US" dirty="0" smtClean="0">
                <a:latin typeface="微软雅黑" pitchFamily="34" charset="-122"/>
                <a:ea typeface="微软雅黑" pitchFamily="34" charset="-122"/>
              </a:rPr>
              <a:t>客户资料弹屏</a:t>
            </a:r>
            <a:endParaRPr lang="en-US" altLang="zh-CN" dirty="0" smtClean="0">
              <a:latin typeface="微软雅黑" pitchFamily="34" charset="-122"/>
              <a:ea typeface="微软雅黑" pitchFamily="34" charset="-122"/>
            </a:endParaRPr>
          </a:p>
          <a:p>
            <a:pPr fontAlgn="auto">
              <a:lnSpc>
                <a:spcPct val="150000"/>
              </a:lnSpc>
              <a:spcAft>
                <a:spcPts val="0"/>
              </a:spcAft>
              <a:buFont typeface="Wingdings" pitchFamily="2" charset="2"/>
              <a:buChar char="n"/>
              <a:defRPr/>
            </a:pPr>
            <a:r>
              <a:rPr lang="zh-CN" altLang="en-US" dirty="0">
                <a:latin typeface="微软雅黑" pitchFamily="34" charset="-122"/>
                <a:ea typeface="微软雅黑" pitchFamily="34" charset="-122"/>
              </a:rPr>
              <a:t>高级外呼</a:t>
            </a:r>
            <a:r>
              <a:rPr lang="zh-CN" altLang="en-US" dirty="0" smtClean="0">
                <a:latin typeface="微软雅黑" pitchFamily="34" charset="-122"/>
                <a:ea typeface="微软雅黑" pitchFamily="34" charset="-122"/>
              </a:rPr>
              <a:t>任务</a:t>
            </a:r>
            <a:endParaRPr lang="en-US" altLang="zh-CN" dirty="0" smtClean="0">
              <a:latin typeface="微软雅黑" pitchFamily="34" charset="-122"/>
              <a:ea typeface="微软雅黑" pitchFamily="34" charset="-122"/>
            </a:endParaRPr>
          </a:p>
          <a:p>
            <a:pPr eaLnBrk="1" fontAlgn="auto" hangingPunct="1">
              <a:lnSpc>
                <a:spcPct val="150000"/>
              </a:lnSpc>
              <a:spcAft>
                <a:spcPts val="0"/>
              </a:spcAft>
              <a:buFont typeface="Wingdings" pitchFamily="2" charset="2"/>
              <a:buChar char="n"/>
              <a:defRPr/>
            </a:pPr>
            <a:r>
              <a:rPr lang="zh-CN" altLang="en-US" dirty="0" smtClean="0">
                <a:latin typeface="微软雅黑" pitchFamily="34" charset="-122"/>
                <a:ea typeface="微软雅黑" pitchFamily="34" charset="-122"/>
              </a:rPr>
              <a:t>订单管理及电子商务</a:t>
            </a:r>
            <a:endParaRPr lang="en-US" altLang="zh-CN" dirty="0">
              <a:latin typeface="微软雅黑" pitchFamily="34" charset="-122"/>
              <a:ea typeface="微软雅黑" pitchFamily="34" charset="-122"/>
            </a:endParaRPr>
          </a:p>
          <a:p>
            <a:pPr eaLnBrk="1" fontAlgn="auto" hangingPunct="1">
              <a:lnSpc>
                <a:spcPct val="150000"/>
              </a:lnSpc>
              <a:spcAft>
                <a:spcPts val="0"/>
              </a:spcAft>
              <a:buFont typeface="Wingdings" pitchFamily="2" charset="2"/>
              <a:buChar char="n"/>
              <a:defRPr/>
            </a:pPr>
            <a:r>
              <a:rPr lang="zh-CN" altLang="en-US" dirty="0" smtClean="0">
                <a:latin typeface="微软雅黑" pitchFamily="34" charset="-122"/>
                <a:ea typeface="微软雅黑" pitchFamily="34" charset="-122"/>
              </a:rPr>
              <a:t>回访提醒</a:t>
            </a:r>
            <a:endParaRPr lang="en-US" altLang="zh-CN" dirty="0" smtClean="0">
              <a:latin typeface="微软雅黑" pitchFamily="34" charset="-122"/>
              <a:ea typeface="微软雅黑" pitchFamily="34" charset="-122"/>
            </a:endParaRPr>
          </a:p>
          <a:p>
            <a:pPr algn="just" eaLnBrk="1" fontAlgn="auto" hangingPunct="1">
              <a:lnSpc>
                <a:spcPct val="150000"/>
              </a:lnSpc>
              <a:spcAft>
                <a:spcPts val="0"/>
              </a:spcAft>
              <a:buFont typeface="Wingdings" pitchFamily="2" charset="2"/>
              <a:buChar char="n"/>
              <a:defRPr/>
            </a:pPr>
            <a:r>
              <a:rPr lang="zh-CN" altLang="en-US" dirty="0" smtClean="0">
                <a:latin typeface="微软雅黑" pitchFamily="34" charset="-122"/>
                <a:ea typeface="微软雅黑" pitchFamily="34" charset="-122"/>
              </a:rPr>
              <a:t>内部沟通功能</a:t>
            </a:r>
            <a:endParaRPr lang="en-US" altLang="zh-CN" dirty="0" smtClean="0">
              <a:latin typeface="微软雅黑" pitchFamily="34" charset="-122"/>
              <a:ea typeface="微软雅黑" pitchFamily="34" charset="-122"/>
            </a:endParaRPr>
          </a:p>
          <a:p>
            <a:pPr eaLnBrk="1" fontAlgn="auto" hangingPunct="1">
              <a:lnSpc>
                <a:spcPct val="150000"/>
              </a:lnSpc>
              <a:spcAft>
                <a:spcPts val="0"/>
              </a:spcAft>
              <a:buFont typeface="Wingdings" pitchFamily="2" charset="2"/>
              <a:buChar char="n"/>
              <a:defRPr/>
            </a:pPr>
            <a:r>
              <a:rPr lang="zh-CN" altLang="en-US" dirty="0" smtClean="0">
                <a:latin typeface="微软雅黑" pitchFamily="34" charset="-122"/>
                <a:ea typeface="微软雅黑" pitchFamily="34" charset="-122"/>
              </a:rPr>
              <a:t>全程通话录音</a:t>
            </a:r>
            <a:endParaRPr lang="en-US" altLang="zh-CN" dirty="0" smtClean="0">
              <a:latin typeface="微软雅黑" pitchFamily="34" charset="-122"/>
              <a:ea typeface="微软雅黑" pitchFamily="34" charset="-122"/>
            </a:endParaRPr>
          </a:p>
          <a:p>
            <a:pPr eaLnBrk="1" fontAlgn="auto" hangingPunct="1">
              <a:lnSpc>
                <a:spcPct val="150000"/>
              </a:lnSpc>
              <a:spcAft>
                <a:spcPts val="0"/>
              </a:spcAft>
              <a:buFont typeface="Wingdings" pitchFamily="2" charset="2"/>
              <a:buChar char="n"/>
              <a:defRPr/>
            </a:pPr>
            <a:r>
              <a:rPr lang="zh-CN" altLang="en-US" dirty="0" smtClean="0">
                <a:latin typeface="微软雅黑" pitchFamily="34" charset="-122"/>
                <a:ea typeface="微软雅黑" pitchFamily="34" charset="-122"/>
              </a:rPr>
              <a:t>短信功能</a:t>
            </a:r>
            <a:endParaRPr lang="en-US" altLang="zh-CN" dirty="0" smtClean="0">
              <a:latin typeface="微软雅黑" pitchFamily="34" charset="-122"/>
              <a:ea typeface="微软雅黑" pitchFamily="34" charset="-122"/>
            </a:endParaRPr>
          </a:p>
          <a:p>
            <a:pPr eaLnBrk="1" fontAlgn="auto" hangingPunct="1">
              <a:lnSpc>
                <a:spcPct val="150000"/>
              </a:lnSpc>
              <a:spcAft>
                <a:spcPts val="0"/>
              </a:spcAft>
              <a:buFont typeface="Wingdings" pitchFamily="2" charset="2"/>
              <a:buChar char="n"/>
              <a:defRPr/>
            </a:pPr>
            <a:r>
              <a:rPr lang="zh-CN" altLang="en-US" dirty="0" smtClean="0">
                <a:latin typeface="微软雅黑" pitchFamily="34" charset="-122"/>
                <a:ea typeface="微软雅黑" pitchFamily="34" charset="-122"/>
              </a:rPr>
              <a:t>报表统计</a:t>
            </a:r>
            <a:endParaRPr lang="en-US" altLang="zh-CN" dirty="0" smtClean="0">
              <a:latin typeface="微软雅黑" pitchFamily="34" charset="-122"/>
              <a:ea typeface="微软雅黑" pitchFamily="34" charset="-122"/>
            </a:endParaRPr>
          </a:p>
        </p:txBody>
      </p:sp>
      <p:sp>
        <p:nvSpPr>
          <p:cNvPr id="5" name="流程图: 手动操作 4"/>
          <p:cNvSpPr/>
          <p:nvPr/>
        </p:nvSpPr>
        <p:spPr>
          <a:xfrm rot="16200000">
            <a:off x="750095" y="2750345"/>
            <a:ext cx="2928937" cy="1285875"/>
          </a:xfrm>
          <a:prstGeom prst="flowChartManualOperation">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a:p>
        </p:txBody>
      </p:sp>
      <p:sp>
        <p:nvSpPr>
          <p:cNvPr id="6" name="标题 8"/>
          <p:cNvSpPr txBox="1">
            <a:spLocks/>
          </p:cNvSpPr>
          <p:nvPr/>
        </p:nvSpPr>
        <p:spPr bwMode="auto">
          <a:xfrm>
            <a:off x="414338" y="2857501"/>
            <a:ext cx="2443163" cy="1143000"/>
          </a:xfrm>
          <a:prstGeom prst="rect">
            <a:avLst/>
          </a:prstGeom>
          <a:noFill/>
          <a:ln w="9525">
            <a:noFill/>
            <a:miter lim="800000"/>
            <a:headEnd/>
            <a:tailEnd/>
          </a:ln>
        </p:spPr>
        <p:txBody>
          <a:bodyPr anchor="ctr">
            <a:normAutofit fontScale="90000"/>
          </a:bodyPr>
          <a:lstStyle/>
          <a:p>
            <a:pPr fontAlgn="auto">
              <a:spcAft>
                <a:spcPts val="0"/>
              </a:spcAft>
              <a:defRPr/>
            </a:pPr>
            <a:r>
              <a:rPr lang="zh-CN" altLang="en-US" sz="4400" b="1" dirty="0" smtClean="0">
                <a:latin typeface="微软雅黑" pitchFamily="34" charset="-122"/>
                <a:ea typeface="微软雅黑" pitchFamily="34" charset="-122"/>
                <a:cs typeface="+mj-cs"/>
              </a:rPr>
              <a:t>呼叫 </a:t>
            </a:r>
            <a:r>
              <a:rPr lang="zh-CN" altLang="en-US" sz="4400" b="1" dirty="0">
                <a:solidFill>
                  <a:schemeClr val="bg1"/>
                </a:solidFill>
                <a:latin typeface="微软雅黑" pitchFamily="34" charset="-122"/>
                <a:ea typeface="微软雅黑" pitchFamily="34" charset="-122"/>
                <a:cs typeface="+mj-cs"/>
              </a:rPr>
              <a:t>中心</a:t>
            </a:r>
          </a:p>
        </p:txBody>
      </p:sp>
    </p:spTree>
    <p:extLst>
      <p:ext uri="{BB962C8B-B14F-4D97-AF65-F5344CB8AC3E}">
        <p14:creationId xmlns:p14="http://schemas.microsoft.com/office/powerpoint/2010/main" val="34202393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2" name="Rectangle 8"/>
          <p:cNvSpPr>
            <a:spLocks noChangeArrowheads="1"/>
          </p:cNvSpPr>
          <p:nvPr/>
        </p:nvSpPr>
        <p:spPr bwMode="auto">
          <a:xfrm>
            <a:off x="547092" y="1397571"/>
            <a:ext cx="8057356" cy="615553"/>
          </a:xfrm>
          <a:prstGeom prst="rect">
            <a:avLst/>
          </a:prstGeom>
          <a:noFill/>
          <a:ln w="9525" algn="ctr">
            <a:noFill/>
            <a:miter lim="800000"/>
            <a:headEnd/>
            <a:tailEnd/>
          </a:ln>
          <a:effectLst/>
        </p:spPr>
        <p:txBody>
          <a:bodyPr wrap="square">
            <a:spAutoFit/>
          </a:bodyPr>
          <a:lstStyle/>
          <a:p>
            <a:pPr>
              <a:buClr>
                <a:srgbClr val="D7181F"/>
              </a:buClr>
              <a:tabLst>
                <a:tab pos="4460875" algn="l"/>
              </a:tabLst>
            </a:pPr>
            <a:r>
              <a:rPr lang="zh-CN" altLang="en-US" sz="1600" dirty="0" smtClean="0">
                <a:latin typeface="微软雅黑" pitchFamily="34" charset="-122"/>
                <a:ea typeface="微软雅黑" pitchFamily="34" charset="-122"/>
              </a:rPr>
              <a:t>基于</a:t>
            </a:r>
            <a:r>
              <a:rPr lang="en-US" altLang="zh-CN" sz="1600" dirty="0" smtClean="0">
                <a:latin typeface="微软雅黑" pitchFamily="34" charset="-122"/>
                <a:ea typeface="微软雅黑" pitchFamily="34" charset="-122"/>
              </a:rPr>
              <a:t>SAAS</a:t>
            </a:r>
            <a:r>
              <a:rPr lang="zh-CN" altLang="en-US" sz="1600" dirty="0" smtClean="0">
                <a:latin typeface="微软雅黑" pitchFamily="34" charset="-122"/>
                <a:ea typeface="微软雅黑" pitchFamily="34" charset="-122"/>
              </a:rPr>
              <a:t>模式，可以提供多域业务，提供</a:t>
            </a:r>
            <a:r>
              <a:rPr lang="zh-CN" altLang="en-US" sz="1600" dirty="0">
                <a:latin typeface="微软雅黑" pitchFamily="34" charset="-122"/>
                <a:ea typeface="微软雅黑" pitchFamily="34" charset="-122"/>
              </a:rPr>
              <a:t>了账户认证和权限控制功能</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可以实现构建多重级别的组织结构系统，并且可以灵活的针对各种账户角色为不同的功能模块设定权限。</a:t>
            </a:r>
            <a:r>
              <a:rPr lang="zh-CN" altLang="en-US" dirty="0">
                <a:latin typeface="微软雅黑" pitchFamily="34" charset="-122"/>
                <a:ea typeface="微软雅黑" pitchFamily="34" charset="-122"/>
              </a:rPr>
              <a:t> </a:t>
            </a:r>
          </a:p>
        </p:txBody>
      </p:sp>
      <p:pic>
        <p:nvPicPr>
          <p:cNvPr id="16399" name="Picture 15"/>
          <p:cNvPicPr>
            <a:picLocks noChangeAspect="1" noChangeArrowheads="1"/>
          </p:cNvPicPr>
          <p:nvPr/>
        </p:nvPicPr>
        <p:blipFill>
          <a:blip r:embed="rId2" cstate="print"/>
          <a:srcRect/>
          <a:stretch>
            <a:fillRect/>
          </a:stretch>
        </p:blipFill>
        <p:spPr bwMode="gray">
          <a:xfrm>
            <a:off x="381000" y="2344448"/>
            <a:ext cx="4876800" cy="2728913"/>
          </a:xfrm>
          <a:prstGeom prst="rect">
            <a:avLst/>
          </a:prstGeom>
          <a:noFill/>
          <a:ln w="9525" algn="ctr">
            <a:noFill/>
            <a:miter lim="800000"/>
            <a:headEnd/>
            <a:tailEnd/>
          </a:ln>
          <a:effectLst/>
        </p:spPr>
      </p:pic>
      <p:pic>
        <p:nvPicPr>
          <p:cNvPr id="16395" name="Picture 11"/>
          <p:cNvPicPr>
            <a:picLocks noChangeAspect="1" noChangeArrowheads="1"/>
          </p:cNvPicPr>
          <p:nvPr/>
        </p:nvPicPr>
        <p:blipFill>
          <a:blip r:embed="rId3" cstate="print"/>
          <a:srcRect/>
          <a:stretch>
            <a:fillRect/>
          </a:stretch>
        </p:blipFill>
        <p:spPr bwMode="gray">
          <a:xfrm>
            <a:off x="4267200" y="3106448"/>
            <a:ext cx="4648200" cy="2867025"/>
          </a:xfrm>
          <a:prstGeom prst="rect">
            <a:avLst/>
          </a:prstGeom>
          <a:noFill/>
          <a:ln w="9525" algn="ctr">
            <a:noFill/>
            <a:miter lim="800000"/>
            <a:headEnd/>
            <a:tailEnd/>
          </a:ln>
          <a:effectLst/>
        </p:spPr>
      </p:pic>
      <p:sp>
        <p:nvSpPr>
          <p:cNvPr id="16400" name="AutoShape 16"/>
          <p:cNvSpPr>
            <a:spLocks noChangeArrowheads="1"/>
          </p:cNvSpPr>
          <p:nvPr/>
        </p:nvSpPr>
        <p:spPr bwMode="gray">
          <a:xfrm>
            <a:off x="5943600" y="2268248"/>
            <a:ext cx="2971800" cy="537592"/>
          </a:xfrm>
          <a:prstGeom prst="roundRect">
            <a:avLst>
              <a:gd name="adj" fmla="val 7574"/>
            </a:avLst>
          </a:prstGeom>
          <a:gradFill rotWithShape="1">
            <a:gsLst>
              <a:gs pos="0">
                <a:srgbClr val="97CCF3"/>
              </a:gs>
              <a:gs pos="100000">
                <a:srgbClr val="97CCF3">
                  <a:gamma/>
                  <a:tint val="40000"/>
                  <a:invGamma/>
                </a:srgbClr>
              </a:gs>
            </a:gsLst>
            <a:lin ang="0" scaled="1"/>
          </a:gradFill>
          <a:ln w="28575" cap="rnd">
            <a:noFill/>
            <a:prstDash val="sysDot"/>
            <a:round/>
            <a:headEnd/>
            <a:tailEnd/>
          </a:ln>
          <a:effectLst/>
        </p:spPr>
        <p:txBody>
          <a:bodyPr wrap="none" anchor="ctr"/>
          <a:lstStyle/>
          <a:p>
            <a:pPr algn="ctr" eaLnBrk="0" hangingPunct="0">
              <a:buFont typeface="Wingdings" pitchFamily="2" charset="2"/>
              <a:buNone/>
            </a:pPr>
            <a:r>
              <a:rPr lang="en-US" altLang="zh-CN" sz="1400" dirty="0">
                <a:solidFill>
                  <a:schemeClr val="bg2">
                    <a:lumMod val="50000"/>
                  </a:schemeClr>
                </a:solidFill>
                <a:latin typeface="微软雅黑" pitchFamily="34" charset="-122"/>
                <a:ea typeface="微软雅黑" pitchFamily="34" charset="-122"/>
              </a:rPr>
              <a:t>   </a:t>
            </a:r>
            <a:r>
              <a:rPr lang="zh-CN" altLang="en-US" sz="1400" dirty="0">
                <a:solidFill>
                  <a:schemeClr val="bg2">
                    <a:lumMod val="50000"/>
                  </a:schemeClr>
                </a:solidFill>
                <a:latin typeface="微软雅黑" pitchFamily="34" charset="-122"/>
                <a:ea typeface="微软雅黑" pitchFamily="34" charset="-122"/>
              </a:rPr>
              <a:t>使业务分离，互不影响，实现</a:t>
            </a:r>
          </a:p>
          <a:p>
            <a:pPr algn="ctr" eaLnBrk="0" hangingPunct="0">
              <a:buFont typeface="Wingdings" pitchFamily="2" charset="2"/>
              <a:buNone/>
            </a:pPr>
            <a:r>
              <a:rPr lang="zh-CN" altLang="en-US" sz="1400" dirty="0">
                <a:solidFill>
                  <a:schemeClr val="bg2">
                    <a:lumMod val="50000"/>
                  </a:schemeClr>
                </a:solidFill>
                <a:latin typeface="微软雅黑" pitchFamily="34" charset="-122"/>
                <a:ea typeface="微软雅黑" pitchFamily="34" charset="-122"/>
              </a:rPr>
              <a:t>   构建多重级别的组织机构系统</a:t>
            </a:r>
          </a:p>
        </p:txBody>
      </p:sp>
      <p:sp>
        <p:nvSpPr>
          <p:cNvPr id="16401" name="AutoShape 17"/>
          <p:cNvSpPr>
            <a:spLocks noChangeArrowheads="1"/>
          </p:cNvSpPr>
          <p:nvPr/>
        </p:nvSpPr>
        <p:spPr bwMode="gray">
          <a:xfrm>
            <a:off x="4661892" y="2268248"/>
            <a:ext cx="1447800" cy="370589"/>
          </a:xfrm>
          <a:prstGeom prst="roundRect">
            <a:avLst>
              <a:gd name="adj" fmla="val 7574"/>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flatTx/>
          </a:bodyPr>
          <a:lstStyle/>
          <a:p>
            <a:pPr algn="ctr" eaLnBrk="0" hangingPunct="0">
              <a:buClr>
                <a:schemeClr val="bg1"/>
              </a:buClr>
              <a:buFont typeface="Wingdings" pitchFamily="2" charset="2"/>
              <a:buNone/>
            </a:pPr>
            <a:r>
              <a:rPr lang="zh-CN" altLang="en-US" sz="1600" b="1" dirty="0">
                <a:solidFill>
                  <a:schemeClr val="bg1"/>
                </a:solidFill>
                <a:ea typeface="微软雅黑" pitchFamily="34" charset="-122"/>
              </a:rPr>
              <a:t>团队管理</a:t>
            </a:r>
          </a:p>
        </p:txBody>
      </p:sp>
      <p:sp>
        <p:nvSpPr>
          <p:cNvPr id="16404" name="AutoShape 20"/>
          <p:cNvSpPr>
            <a:spLocks noChangeArrowheads="1"/>
          </p:cNvSpPr>
          <p:nvPr/>
        </p:nvSpPr>
        <p:spPr bwMode="gray">
          <a:xfrm>
            <a:off x="381000" y="5289726"/>
            <a:ext cx="3038872" cy="504825"/>
          </a:xfrm>
          <a:prstGeom prst="roundRect">
            <a:avLst>
              <a:gd name="adj" fmla="val 7574"/>
            </a:avLst>
          </a:prstGeom>
          <a:gradFill rotWithShape="1">
            <a:gsLst>
              <a:gs pos="0">
                <a:srgbClr val="97CCF3"/>
              </a:gs>
              <a:gs pos="100000">
                <a:srgbClr val="97CCF3">
                  <a:gamma/>
                  <a:tint val="40000"/>
                  <a:invGamma/>
                </a:srgbClr>
              </a:gs>
            </a:gsLst>
            <a:lin ang="0" scaled="1"/>
          </a:gradFill>
          <a:ln w="28575" cap="rnd">
            <a:noFill/>
            <a:prstDash val="sysDot"/>
            <a:round/>
            <a:headEnd/>
            <a:tailEnd/>
          </a:ln>
          <a:effectLst/>
        </p:spPr>
        <p:txBody>
          <a:bodyPr wrap="none" anchor="ctr"/>
          <a:lstStyle/>
          <a:p>
            <a:pPr eaLnBrk="0" hangingPunct="0">
              <a:buFont typeface="Wingdings" pitchFamily="2" charset="2"/>
              <a:buNone/>
            </a:pPr>
            <a:r>
              <a:rPr lang="zh-CN" altLang="en-US" sz="1400" dirty="0">
                <a:solidFill>
                  <a:schemeClr val="bg2">
                    <a:lumMod val="50000"/>
                  </a:schemeClr>
                </a:solidFill>
                <a:latin typeface="微软雅黑" pitchFamily="34" charset="-122"/>
                <a:ea typeface="微软雅黑" pitchFamily="34" charset="-122"/>
              </a:rPr>
              <a:t>灵活针对账户角色为不同功能</a:t>
            </a:r>
          </a:p>
          <a:p>
            <a:pPr eaLnBrk="0" hangingPunct="0">
              <a:buFont typeface="Wingdings" pitchFamily="2" charset="2"/>
              <a:buNone/>
            </a:pPr>
            <a:r>
              <a:rPr lang="zh-CN" altLang="en-US" sz="1400" dirty="0">
                <a:solidFill>
                  <a:schemeClr val="bg2">
                    <a:lumMod val="50000"/>
                  </a:schemeClr>
                </a:solidFill>
                <a:latin typeface="微软雅黑" pitchFamily="34" charset="-122"/>
                <a:ea typeface="微软雅黑" pitchFamily="34" charset="-122"/>
              </a:rPr>
              <a:t>模块设定权限</a:t>
            </a:r>
          </a:p>
        </p:txBody>
      </p:sp>
      <p:sp>
        <p:nvSpPr>
          <p:cNvPr id="13" name="AutoShape 22"/>
          <p:cNvSpPr>
            <a:spLocks noChangeArrowheads="1"/>
          </p:cNvSpPr>
          <p:nvPr/>
        </p:nvSpPr>
        <p:spPr bwMode="gray">
          <a:xfrm>
            <a:off x="2818903" y="5111659"/>
            <a:ext cx="1423392" cy="411757"/>
          </a:xfrm>
          <a:prstGeom prst="roundRect">
            <a:avLst>
              <a:gd name="adj" fmla="val 7574"/>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flatTx/>
          </a:bodyPr>
          <a:lstStyle/>
          <a:p>
            <a:pPr algn="ctr" eaLnBrk="0" hangingPunct="0">
              <a:buClr>
                <a:schemeClr val="bg1"/>
              </a:buClr>
              <a:buFont typeface="Wingdings" pitchFamily="2" charset="2"/>
              <a:buNone/>
            </a:pPr>
            <a:r>
              <a:rPr lang="zh-CN" altLang="en-US" sz="1600" b="1" dirty="0">
                <a:solidFill>
                  <a:schemeClr val="bg1"/>
                </a:solidFill>
                <a:ea typeface="微软雅黑" pitchFamily="34" charset="-122"/>
              </a:rPr>
              <a:t>权限设置</a:t>
            </a:r>
          </a:p>
        </p:txBody>
      </p:sp>
      <p:sp>
        <p:nvSpPr>
          <p:cNvPr id="14" name="标题 1"/>
          <p:cNvSpPr>
            <a:spLocks noGrp="1"/>
          </p:cNvSpPr>
          <p:nvPr>
            <p:ph type="title"/>
          </p:nvPr>
        </p:nvSpPr>
        <p:spPr>
          <a:xfrm>
            <a:off x="547092" y="497459"/>
            <a:ext cx="8229600" cy="776036"/>
          </a:xfrm>
        </p:spPr>
        <p:txBody>
          <a:bodyPr/>
          <a:lstStyle/>
          <a:p>
            <a:r>
              <a:rPr lang="zh-CN" altLang="en-US" dirty="0" smtClean="0"/>
              <a:t>呼叫中心 </a:t>
            </a:r>
            <a:r>
              <a:rPr lang="en-US" altLang="zh-CN" sz="2400" dirty="0" smtClean="0"/>
              <a:t>—</a:t>
            </a:r>
            <a:r>
              <a:rPr lang="zh-CN" altLang="en-US" sz="2400" dirty="0"/>
              <a:t>账户和权限</a:t>
            </a:r>
            <a:r>
              <a:rPr lang="zh-CN" altLang="en-US" sz="2400" dirty="0" smtClean="0"/>
              <a:t>系统</a:t>
            </a:r>
            <a:endParaRPr lang="zh-CN" altLang="en-US" dirty="0" smtClean="0"/>
          </a:p>
        </p:txBody>
      </p:sp>
    </p:spTree>
    <p:extLst>
      <p:ext uri="{BB962C8B-B14F-4D97-AF65-F5344CB8AC3E}">
        <p14:creationId xmlns:p14="http://schemas.microsoft.com/office/powerpoint/2010/main" val="18955998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20" name="Group 8"/>
          <p:cNvGrpSpPr>
            <a:grpSpLocks/>
          </p:cNvGrpSpPr>
          <p:nvPr/>
        </p:nvGrpSpPr>
        <p:grpSpPr bwMode="auto">
          <a:xfrm>
            <a:off x="2667000" y="4984824"/>
            <a:ext cx="5638800" cy="395288"/>
            <a:chOff x="576" y="1934"/>
            <a:chExt cx="3981" cy="768"/>
          </a:xfrm>
          <a:solidFill>
            <a:srgbClr val="92D050"/>
          </a:solidFill>
        </p:grpSpPr>
        <p:sp>
          <p:nvSpPr>
            <p:cNvPr id="13321" name="AutoShape 9"/>
            <p:cNvSpPr>
              <a:spLocks noChangeArrowheads="1"/>
            </p:cNvSpPr>
            <p:nvPr/>
          </p:nvSpPr>
          <p:spPr bwMode="gray">
            <a:xfrm>
              <a:off x="576" y="2030"/>
              <a:ext cx="3981" cy="672"/>
            </a:xfrm>
            <a:prstGeom prst="roundRect">
              <a:avLst>
                <a:gd name="adj" fmla="val 16667"/>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322" name="AutoShape 10"/>
            <p:cNvSpPr>
              <a:spLocks noChangeArrowheads="1"/>
            </p:cNvSpPr>
            <p:nvPr/>
          </p:nvSpPr>
          <p:spPr bwMode="gray">
            <a:xfrm>
              <a:off x="576" y="1934"/>
              <a:ext cx="3981" cy="519"/>
            </a:xfrm>
            <a:prstGeom prst="roundRect">
              <a:avLst>
                <a:gd name="adj" fmla="val 16667"/>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323" name="AutoShape 11"/>
            <p:cNvSpPr>
              <a:spLocks noChangeArrowheads="1"/>
            </p:cNvSpPr>
            <p:nvPr/>
          </p:nvSpPr>
          <p:spPr bwMode="gray">
            <a:xfrm flipV="1">
              <a:off x="576" y="2270"/>
              <a:ext cx="3978" cy="240"/>
            </a:xfrm>
            <a:prstGeom prst="roundRect">
              <a:avLst>
                <a:gd name="adj" fmla="val 23750"/>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3324" name="Group 12"/>
          <p:cNvGrpSpPr>
            <a:grpSpLocks/>
          </p:cNvGrpSpPr>
          <p:nvPr/>
        </p:nvGrpSpPr>
        <p:grpSpPr bwMode="auto">
          <a:xfrm>
            <a:off x="609600" y="4160912"/>
            <a:ext cx="5486400" cy="381000"/>
            <a:chOff x="576" y="1008"/>
            <a:chExt cx="3981" cy="768"/>
          </a:xfrm>
          <a:solidFill>
            <a:schemeClr val="bg2">
              <a:lumMod val="40000"/>
              <a:lumOff val="60000"/>
            </a:schemeClr>
          </a:solidFill>
        </p:grpSpPr>
        <p:sp>
          <p:nvSpPr>
            <p:cNvPr id="13325" name="AutoShape 13"/>
            <p:cNvSpPr>
              <a:spLocks noChangeArrowheads="1"/>
            </p:cNvSpPr>
            <p:nvPr/>
          </p:nvSpPr>
          <p:spPr bwMode="gray">
            <a:xfrm>
              <a:off x="576" y="1104"/>
              <a:ext cx="3981" cy="672"/>
            </a:xfrm>
            <a:prstGeom prst="roundRect">
              <a:avLst>
                <a:gd name="adj" fmla="val 16667"/>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326" name="AutoShape 14"/>
            <p:cNvSpPr>
              <a:spLocks noChangeArrowheads="1"/>
            </p:cNvSpPr>
            <p:nvPr/>
          </p:nvSpPr>
          <p:spPr bwMode="gray">
            <a:xfrm>
              <a:off x="576" y="1008"/>
              <a:ext cx="3981" cy="519"/>
            </a:xfrm>
            <a:prstGeom prst="roundRect">
              <a:avLst>
                <a:gd name="adj" fmla="val 16667"/>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327" name="AutoShape 15"/>
            <p:cNvSpPr>
              <a:spLocks noChangeArrowheads="1"/>
            </p:cNvSpPr>
            <p:nvPr/>
          </p:nvSpPr>
          <p:spPr bwMode="gray">
            <a:xfrm flipV="1">
              <a:off x="576" y="1344"/>
              <a:ext cx="3978" cy="240"/>
            </a:xfrm>
            <a:prstGeom prst="roundRect">
              <a:avLst>
                <a:gd name="adj" fmla="val 23750"/>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sp>
        <p:nvSpPr>
          <p:cNvPr id="13328" name="Rectangle 16"/>
          <p:cNvSpPr>
            <a:spLocks noChangeArrowheads="1"/>
          </p:cNvSpPr>
          <p:nvPr/>
        </p:nvSpPr>
        <p:spPr bwMode="gray">
          <a:xfrm>
            <a:off x="609600" y="4146625"/>
            <a:ext cx="1779654" cy="369332"/>
          </a:xfrm>
          <a:prstGeom prst="rect">
            <a:avLst/>
          </a:prstGeom>
          <a:noFill/>
          <a:ln w="9525">
            <a:noFill/>
            <a:miter lim="800000"/>
            <a:headEnd/>
            <a:tailEnd/>
          </a:ln>
          <a:effectLst/>
        </p:spPr>
        <p:txBody>
          <a:bodyPr wrap="none">
            <a:spAutoFit/>
          </a:bodyPr>
          <a:lstStyle/>
          <a:p>
            <a:pPr>
              <a:spcBef>
                <a:spcPct val="50000"/>
              </a:spcBef>
              <a:buClr>
                <a:srgbClr val="1F3F5F"/>
              </a:buClr>
            </a:pPr>
            <a:r>
              <a:rPr lang="en-US" altLang="zh-CN" dirty="0">
                <a:latin typeface="微软雅黑" panose="020B0503020204020204" pitchFamily="34" charset="-122"/>
                <a:ea typeface="微软雅黑" panose="020B0503020204020204" pitchFamily="34" charset="-122"/>
              </a:rPr>
              <a:t> ▶ </a:t>
            </a:r>
            <a:r>
              <a:rPr lang="zh-CN" altLang="en-US" sz="1600" dirty="0">
                <a:latin typeface="微软雅黑" panose="020B0503020204020204" pitchFamily="34" charset="-122"/>
                <a:ea typeface="微软雅黑" panose="020B0503020204020204" pitchFamily="34" charset="-122"/>
              </a:rPr>
              <a:t>电脑话务</a:t>
            </a:r>
            <a:r>
              <a:rPr lang="en-US" altLang="zh-CN" sz="1600" dirty="0">
                <a:latin typeface="微软雅黑" panose="020B0503020204020204" pitchFamily="34" charset="-122"/>
                <a:ea typeface="微软雅黑" panose="020B0503020204020204" pitchFamily="34" charset="-122"/>
              </a:rPr>
              <a:t>(IVR)</a:t>
            </a:r>
          </a:p>
        </p:txBody>
      </p:sp>
      <p:sp>
        <p:nvSpPr>
          <p:cNvPr id="13329" name="Rectangle 17"/>
          <p:cNvSpPr>
            <a:spLocks noChangeArrowheads="1"/>
          </p:cNvSpPr>
          <p:nvPr/>
        </p:nvSpPr>
        <p:spPr bwMode="gray">
          <a:xfrm>
            <a:off x="2743200" y="4999112"/>
            <a:ext cx="1066800" cy="366713"/>
          </a:xfrm>
          <a:prstGeom prst="rect">
            <a:avLst/>
          </a:prstGeom>
          <a:noFill/>
          <a:ln w="9525">
            <a:noFill/>
            <a:miter lim="800000"/>
            <a:headEnd/>
            <a:tailEnd/>
          </a:ln>
          <a:effectLst/>
        </p:spPr>
        <p:txBody>
          <a:bodyPr>
            <a:spAutoFit/>
          </a:bodyPr>
          <a:lstStyle/>
          <a:p>
            <a:pPr>
              <a:spcBef>
                <a:spcPct val="50000"/>
              </a:spcBef>
              <a:buClr>
                <a:srgbClr val="1F3F5F"/>
              </a:buClr>
            </a:pPr>
            <a:r>
              <a:rPr lang="en-US" altLang="zh-CN"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会议室</a:t>
            </a:r>
          </a:p>
        </p:txBody>
      </p:sp>
      <p:sp>
        <p:nvSpPr>
          <p:cNvPr id="13331" name="AutoShape 19"/>
          <p:cNvSpPr>
            <a:spLocks noChangeArrowheads="1"/>
          </p:cNvSpPr>
          <p:nvPr/>
        </p:nvSpPr>
        <p:spPr bwMode="gray">
          <a:xfrm>
            <a:off x="2667000" y="4313312"/>
            <a:ext cx="5105400" cy="457200"/>
          </a:xfrm>
          <a:prstGeom prst="roundRect">
            <a:avLst>
              <a:gd name="adj" fmla="val 29463"/>
            </a:avLst>
          </a:prstGeom>
          <a:solidFill>
            <a:schemeClr val="bg1"/>
          </a:solidFill>
          <a:ln w="28575">
            <a:solidFill>
              <a:schemeClr val="bg2">
                <a:lumMod val="40000"/>
                <a:lumOff val="60000"/>
              </a:schemeClr>
            </a:solidFill>
            <a:round/>
            <a:headEnd/>
            <a:tailEnd/>
          </a:ln>
          <a:effectLst/>
        </p:spPr>
        <p:txBody>
          <a:bodyPr wrap="none" anchor="ctr"/>
          <a:lstStyle/>
          <a:p>
            <a:r>
              <a:rPr lang="en-US" altLang="zh-CN" sz="1400" dirty="0">
                <a:latin typeface="微软雅黑" panose="020B0503020204020204" pitchFamily="34" charset="-122"/>
                <a:ea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rPr>
              <a:t>▶ </a:t>
            </a:r>
            <a:r>
              <a:rPr lang="zh-CN" altLang="en-US" sz="1400" dirty="0" smtClean="0">
                <a:solidFill>
                  <a:schemeClr val="tx2"/>
                </a:solidFill>
                <a:latin typeface="微软雅黑" panose="020B0503020204020204" pitchFamily="34" charset="-122"/>
                <a:ea typeface="微软雅黑" panose="020B0503020204020204" pitchFamily="34" charset="-122"/>
              </a:rPr>
              <a:t>使用</a:t>
            </a:r>
            <a:r>
              <a:rPr lang="en-US" altLang="zh-CN" sz="1400" dirty="0" smtClean="0">
                <a:solidFill>
                  <a:schemeClr val="tx2"/>
                </a:solidFill>
                <a:latin typeface="微软雅黑" panose="020B0503020204020204" pitchFamily="34" charset="-122"/>
                <a:ea typeface="微软雅黑" panose="020B0503020204020204" pitchFamily="34" charset="-122"/>
              </a:rPr>
              <a:t>UCServer</a:t>
            </a:r>
            <a:r>
              <a:rPr lang="zh-CN" altLang="en-US" sz="1400" dirty="0" smtClean="0">
                <a:solidFill>
                  <a:schemeClr val="tx2"/>
                </a:solidFill>
                <a:latin typeface="微软雅黑" panose="020B0503020204020204" pitchFamily="34" charset="-122"/>
                <a:ea typeface="微软雅黑" panose="020B0503020204020204" pitchFamily="34" charset="-122"/>
              </a:rPr>
              <a:t>建立</a:t>
            </a:r>
            <a:r>
              <a:rPr lang="zh-CN" altLang="en-US" sz="1400" dirty="0">
                <a:solidFill>
                  <a:schemeClr val="tx2"/>
                </a:solidFill>
                <a:latin typeface="微软雅黑" panose="020B0503020204020204" pitchFamily="34" charset="-122"/>
                <a:ea typeface="微软雅黑" panose="020B0503020204020204" pitchFamily="34" charset="-122"/>
              </a:rPr>
              <a:t>语音查分系统</a:t>
            </a:r>
          </a:p>
          <a:p>
            <a:r>
              <a:rPr lang="zh-CN" altLang="en-US" sz="1400" dirty="0">
                <a:solidFill>
                  <a:schemeClr val="tx2"/>
                </a:solidFill>
                <a:latin typeface="微软雅黑" panose="020B0503020204020204" pitchFamily="34" charset="-122"/>
                <a:ea typeface="微软雅黑" panose="020B0503020204020204" pitchFamily="34" charset="-122"/>
              </a:rPr>
              <a:t>  ▶ 使用</a:t>
            </a:r>
            <a:r>
              <a:rPr lang="en-US" altLang="zh-CN" sz="1400" dirty="0">
                <a:solidFill>
                  <a:schemeClr val="tx2"/>
                </a:solidFill>
                <a:latin typeface="微软雅黑" panose="020B0503020204020204" pitchFamily="34" charset="-122"/>
                <a:ea typeface="微软雅黑" panose="020B0503020204020204" pitchFamily="34" charset="-122"/>
              </a:rPr>
              <a:t>webservice</a:t>
            </a:r>
            <a:r>
              <a:rPr lang="zh-CN" altLang="en-US" sz="1400" dirty="0">
                <a:solidFill>
                  <a:schemeClr val="tx2"/>
                </a:solidFill>
                <a:latin typeface="微软雅黑" panose="020B0503020204020204" pitchFamily="34" charset="-122"/>
                <a:ea typeface="微软雅黑" panose="020B0503020204020204" pitchFamily="34" charset="-122"/>
              </a:rPr>
              <a:t>配置坐席评分</a:t>
            </a:r>
          </a:p>
        </p:txBody>
      </p:sp>
      <p:sp>
        <p:nvSpPr>
          <p:cNvPr id="13332" name="AutoShape 20"/>
          <p:cNvSpPr>
            <a:spLocks noChangeArrowheads="1"/>
          </p:cNvSpPr>
          <p:nvPr/>
        </p:nvSpPr>
        <p:spPr bwMode="gray">
          <a:xfrm>
            <a:off x="3733800" y="5151512"/>
            <a:ext cx="4876800" cy="457200"/>
          </a:xfrm>
          <a:prstGeom prst="roundRect">
            <a:avLst>
              <a:gd name="adj" fmla="val 29463"/>
            </a:avLst>
          </a:prstGeom>
          <a:solidFill>
            <a:schemeClr val="bg1"/>
          </a:solidFill>
          <a:ln w="28575">
            <a:solidFill>
              <a:srgbClr val="92D050"/>
            </a:solidFill>
            <a:round/>
            <a:headEnd/>
            <a:tailEnd/>
          </a:ln>
          <a:effectLst/>
        </p:spPr>
        <p:txBody>
          <a:bodyPr wrap="none" anchor="ctr"/>
          <a:lstStyle/>
          <a:p>
            <a:pPr eaLnBrk="0" hangingPunct="0"/>
            <a:r>
              <a:rPr lang="en-US" altLang="zh-CN" sz="1400" dirty="0">
                <a:latin typeface="微软雅黑" panose="020B0503020204020204" pitchFamily="34" charset="-122"/>
                <a:ea typeface="微软雅黑" panose="020B0503020204020204" pitchFamily="34" charset="-122"/>
              </a:rPr>
              <a:t>  ▶ </a:t>
            </a:r>
            <a:r>
              <a:rPr lang="zh-CN" altLang="en-US" sz="1400">
                <a:solidFill>
                  <a:schemeClr val="tx2"/>
                </a:solidFill>
                <a:latin typeface="微软雅黑" panose="020B0503020204020204" pitchFamily="34" charset="-122"/>
                <a:ea typeface="微软雅黑" panose="020B0503020204020204" pitchFamily="34" charset="-122"/>
              </a:rPr>
              <a:t>满足三方以上通话</a:t>
            </a:r>
          </a:p>
          <a:p>
            <a:pPr eaLnBrk="0" hangingPunct="0"/>
            <a:r>
              <a:rPr lang="zh-CN" altLang="en-US" sz="1400">
                <a:latin typeface="微软雅黑" panose="020B0503020204020204" pitchFamily="34" charset="-122"/>
                <a:ea typeface="微软雅黑" panose="020B0503020204020204" pitchFamily="34" charset="-122"/>
              </a:rPr>
              <a:t>  ▶ </a:t>
            </a:r>
            <a:r>
              <a:rPr lang="zh-CN" altLang="en-US" sz="1400">
                <a:solidFill>
                  <a:schemeClr val="tx2"/>
                </a:solidFill>
                <a:latin typeface="微软雅黑" panose="020B0503020204020204" pitchFamily="34" charset="-122"/>
                <a:ea typeface="微软雅黑" panose="020B0503020204020204" pitchFamily="34" charset="-122"/>
              </a:rPr>
              <a:t>不受时间地域的限制，随时随地进入系统会议室</a:t>
            </a:r>
          </a:p>
        </p:txBody>
      </p:sp>
      <p:grpSp>
        <p:nvGrpSpPr>
          <p:cNvPr id="13333" name="Group 21"/>
          <p:cNvGrpSpPr>
            <a:grpSpLocks/>
          </p:cNvGrpSpPr>
          <p:nvPr/>
        </p:nvGrpSpPr>
        <p:grpSpPr bwMode="auto">
          <a:xfrm>
            <a:off x="2743200" y="3475112"/>
            <a:ext cx="5486400" cy="304800"/>
            <a:chOff x="576" y="2880"/>
            <a:chExt cx="3981" cy="768"/>
          </a:xfrm>
          <a:solidFill>
            <a:srgbClr val="00B050"/>
          </a:solidFill>
        </p:grpSpPr>
        <p:sp>
          <p:nvSpPr>
            <p:cNvPr id="13334" name="AutoShape 22"/>
            <p:cNvSpPr>
              <a:spLocks noChangeArrowheads="1"/>
            </p:cNvSpPr>
            <p:nvPr/>
          </p:nvSpPr>
          <p:spPr bwMode="gray">
            <a:xfrm>
              <a:off x="576" y="2976"/>
              <a:ext cx="3981" cy="672"/>
            </a:xfrm>
            <a:prstGeom prst="roundRect">
              <a:avLst>
                <a:gd name="adj" fmla="val 16667"/>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335" name="AutoShape 23"/>
            <p:cNvSpPr>
              <a:spLocks noChangeArrowheads="1"/>
            </p:cNvSpPr>
            <p:nvPr/>
          </p:nvSpPr>
          <p:spPr bwMode="gray">
            <a:xfrm>
              <a:off x="576" y="2880"/>
              <a:ext cx="3981" cy="519"/>
            </a:xfrm>
            <a:prstGeom prst="roundRect">
              <a:avLst>
                <a:gd name="adj" fmla="val 16667"/>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336" name="AutoShape 24"/>
            <p:cNvSpPr>
              <a:spLocks noChangeArrowheads="1"/>
            </p:cNvSpPr>
            <p:nvPr/>
          </p:nvSpPr>
          <p:spPr bwMode="gray">
            <a:xfrm flipV="1">
              <a:off x="576" y="3216"/>
              <a:ext cx="3978" cy="240"/>
            </a:xfrm>
            <a:prstGeom prst="roundRect">
              <a:avLst>
                <a:gd name="adj" fmla="val 23750"/>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3337" name="Group 25"/>
          <p:cNvGrpSpPr>
            <a:grpSpLocks/>
          </p:cNvGrpSpPr>
          <p:nvPr/>
        </p:nvGrpSpPr>
        <p:grpSpPr bwMode="auto">
          <a:xfrm>
            <a:off x="609600" y="2636912"/>
            <a:ext cx="5562600" cy="381000"/>
            <a:chOff x="576" y="1934"/>
            <a:chExt cx="3981" cy="768"/>
          </a:xfrm>
          <a:solidFill>
            <a:srgbClr val="00B0F0"/>
          </a:solidFill>
        </p:grpSpPr>
        <p:sp>
          <p:nvSpPr>
            <p:cNvPr id="13338" name="AutoShape 26"/>
            <p:cNvSpPr>
              <a:spLocks noChangeArrowheads="1"/>
            </p:cNvSpPr>
            <p:nvPr/>
          </p:nvSpPr>
          <p:spPr bwMode="gray">
            <a:xfrm>
              <a:off x="576" y="2030"/>
              <a:ext cx="3981" cy="672"/>
            </a:xfrm>
            <a:prstGeom prst="roundRect">
              <a:avLst>
                <a:gd name="adj" fmla="val 16667"/>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339" name="AutoShape 27"/>
            <p:cNvSpPr>
              <a:spLocks noChangeArrowheads="1"/>
            </p:cNvSpPr>
            <p:nvPr/>
          </p:nvSpPr>
          <p:spPr bwMode="gray">
            <a:xfrm>
              <a:off x="576" y="1934"/>
              <a:ext cx="3981" cy="519"/>
            </a:xfrm>
            <a:prstGeom prst="roundRect">
              <a:avLst>
                <a:gd name="adj" fmla="val 16667"/>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340" name="AutoShape 28"/>
            <p:cNvSpPr>
              <a:spLocks noChangeArrowheads="1"/>
            </p:cNvSpPr>
            <p:nvPr/>
          </p:nvSpPr>
          <p:spPr bwMode="gray">
            <a:xfrm flipV="1">
              <a:off x="576" y="2270"/>
              <a:ext cx="3978" cy="240"/>
            </a:xfrm>
            <a:prstGeom prst="roundRect">
              <a:avLst>
                <a:gd name="adj" fmla="val 23750"/>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sp>
        <p:nvSpPr>
          <p:cNvPr id="13341" name="Rectangle 29"/>
          <p:cNvSpPr>
            <a:spLocks noChangeArrowheads="1"/>
          </p:cNvSpPr>
          <p:nvPr/>
        </p:nvSpPr>
        <p:spPr bwMode="gray">
          <a:xfrm>
            <a:off x="685800" y="2636912"/>
            <a:ext cx="3352800" cy="366713"/>
          </a:xfrm>
          <a:prstGeom prst="rect">
            <a:avLst/>
          </a:prstGeom>
          <a:noFill/>
          <a:ln w="9525">
            <a:noFill/>
            <a:miter lim="800000"/>
            <a:headEnd/>
            <a:tailEnd/>
          </a:ln>
          <a:effectLst/>
        </p:spPr>
        <p:txBody>
          <a:bodyPr>
            <a:spAutoFit/>
          </a:bodyPr>
          <a:lstStyle/>
          <a:p>
            <a:pPr>
              <a:spcBef>
                <a:spcPct val="50000"/>
              </a:spcBef>
              <a:buClr>
                <a:srgbClr val="1F3F5F"/>
              </a:buClr>
            </a:pPr>
            <a:r>
              <a:rPr lang="en-US" altLang="zh-CN" dirty="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中继和中继组＆拨入</a:t>
            </a:r>
            <a:r>
              <a:rPr lang="en-US" altLang="zh-CN" sz="1600" dirty="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拨出路由</a:t>
            </a:r>
          </a:p>
        </p:txBody>
      </p:sp>
      <p:sp>
        <p:nvSpPr>
          <p:cNvPr id="13342" name="Rectangle 30"/>
          <p:cNvSpPr>
            <a:spLocks noChangeArrowheads="1"/>
          </p:cNvSpPr>
          <p:nvPr/>
        </p:nvSpPr>
        <p:spPr bwMode="gray">
          <a:xfrm>
            <a:off x="2819400" y="3398912"/>
            <a:ext cx="1371600" cy="366713"/>
          </a:xfrm>
          <a:prstGeom prst="rect">
            <a:avLst/>
          </a:prstGeom>
          <a:noFill/>
          <a:ln w="9525">
            <a:noFill/>
            <a:miter lim="800000"/>
            <a:headEnd/>
            <a:tailEnd/>
          </a:ln>
          <a:effectLst/>
        </p:spPr>
        <p:txBody>
          <a:bodyPr>
            <a:spAutoFit/>
          </a:bodyPr>
          <a:lstStyle/>
          <a:p>
            <a:pPr>
              <a:spcBef>
                <a:spcPct val="50000"/>
              </a:spcBef>
              <a:buClr>
                <a:srgbClr val="1F3F5F"/>
              </a:buClr>
            </a:pPr>
            <a:r>
              <a:rPr lang="en-US" altLang="zh-CN" dirty="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计费设置</a:t>
            </a:r>
          </a:p>
        </p:txBody>
      </p:sp>
      <p:sp>
        <p:nvSpPr>
          <p:cNvPr id="13343" name="AutoShape 31"/>
          <p:cNvSpPr>
            <a:spLocks noChangeArrowheads="1"/>
          </p:cNvSpPr>
          <p:nvPr/>
        </p:nvSpPr>
        <p:spPr bwMode="gray">
          <a:xfrm>
            <a:off x="3810000" y="2789312"/>
            <a:ext cx="3657600" cy="457200"/>
          </a:xfrm>
          <a:prstGeom prst="roundRect">
            <a:avLst>
              <a:gd name="adj" fmla="val 29463"/>
            </a:avLst>
          </a:prstGeom>
          <a:solidFill>
            <a:schemeClr val="bg1"/>
          </a:solidFill>
          <a:ln w="28575">
            <a:solidFill>
              <a:srgbClr val="00B0F0"/>
            </a:solidFill>
            <a:round/>
            <a:headEnd/>
            <a:tailEnd/>
          </a:ln>
          <a:effectLst/>
        </p:spPr>
        <p:txBody>
          <a:bodyPr wrap="none" anchor="ctr"/>
          <a:lstStyle/>
          <a:p>
            <a:r>
              <a:rPr lang="en-US" altLang="zh-CN" sz="1400" dirty="0">
                <a:latin typeface="微软雅黑" panose="020B0503020204020204" pitchFamily="34" charset="-122"/>
                <a:ea typeface="微软雅黑" panose="020B0503020204020204" pitchFamily="34" charset="-122"/>
              </a:rPr>
              <a:t>  ▶ </a:t>
            </a:r>
            <a:r>
              <a:rPr lang="zh-CN" altLang="en-US" sz="1400">
                <a:solidFill>
                  <a:schemeClr val="tx2"/>
                </a:solidFill>
                <a:latin typeface="微软雅黑" panose="020B0503020204020204" pitchFamily="34" charset="-122"/>
                <a:ea typeface="微软雅黑" panose="020B0503020204020204" pitchFamily="34" charset="-122"/>
              </a:rPr>
              <a:t>利用软电话，节省国际长途费用</a:t>
            </a:r>
          </a:p>
          <a:p>
            <a:r>
              <a:rPr lang="zh-CN" altLang="en-US" sz="1400">
                <a:latin typeface="微软雅黑" panose="020B0503020204020204" pitchFamily="34" charset="-122"/>
                <a:ea typeface="微软雅黑" panose="020B0503020204020204" pitchFamily="34" charset="-122"/>
              </a:rPr>
              <a:t>  ▶ </a:t>
            </a:r>
            <a:r>
              <a:rPr lang="zh-CN" altLang="en-US" sz="1400">
                <a:solidFill>
                  <a:schemeClr val="tx2"/>
                </a:solidFill>
                <a:latin typeface="微软雅黑" panose="020B0503020204020204" pitchFamily="34" charset="-122"/>
                <a:ea typeface="微软雅黑" panose="020B0503020204020204" pitchFamily="34" charset="-122"/>
              </a:rPr>
              <a:t>循环使用不同的中继</a:t>
            </a:r>
          </a:p>
        </p:txBody>
      </p:sp>
      <p:sp>
        <p:nvSpPr>
          <p:cNvPr id="13344" name="AutoShape 32"/>
          <p:cNvSpPr>
            <a:spLocks noChangeArrowheads="1"/>
          </p:cNvSpPr>
          <p:nvPr/>
        </p:nvSpPr>
        <p:spPr bwMode="gray">
          <a:xfrm>
            <a:off x="4191000" y="3551312"/>
            <a:ext cx="4114800" cy="457200"/>
          </a:xfrm>
          <a:prstGeom prst="roundRect">
            <a:avLst>
              <a:gd name="adj" fmla="val 29463"/>
            </a:avLst>
          </a:prstGeom>
          <a:solidFill>
            <a:schemeClr val="bg1"/>
          </a:solidFill>
          <a:ln w="28575">
            <a:solidFill>
              <a:srgbClr val="00B050"/>
            </a:solidFill>
            <a:round/>
            <a:headEnd/>
            <a:tailEnd/>
          </a:ln>
          <a:effectLst/>
        </p:spPr>
        <p:txBody>
          <a:bodyPr wrap="none" anchor="ctr"/>
          <a:lstStyle/>
          <a:p>
            <a:pPr eaLnBrk="0" hangingPunct="0"/>
            <a:r>
              <a:rPr lang="en-US" altLang="zh-CN" sz="1400" dirty="0">
                <a:latin typeface="微软雅黑" panose="020B0503020204020204" pitchFamily="34" charset="-122"/>
                <a:ea typeface="微软雅黑" panose="020B0503020204020204" pitchFamily="34" charset="-122"/>
              </a:rPr>
              <a:t> ▶ </a:t>
            </a:r>
            <a:r>
              <a:rPr lang="zh-CN" altLang="en-US" sz="1400">
                <a:solidFill>
                  <a:schemeClr val="tx2"/>
                </a:solidFill>
                <a:latin typeface="微软雅黑" panose="020B0503020204020204" pitchFamily="34" charset="-122"/>
                <a:ea typeface="微软雅黑" panose="020B0503020204020204" pitchFamily="34" charset="-122"/>
              </a:rPr>
              <a:t>设定费率对用户和企业进行计费</a:t>
            </a:r>
          </a:p>
          <a:p>
            <a:pPr eaLnBrk="0" hangingPunct="0"/>
            <a:r>
              <a:rPr lang="zh-CN" altLang="en-US" sz="1400">
                <a:solidFill>
                  <a:schemeClr val="tx2"/>
                </a:solidFill>
                <a:latin typeface="微软雅黑" panose="020B0503020204020204" pitchFamily="34" charset="-122"/>
                <a:ea typeface="微软雅黑" panose="020B0503020204020204" pitchFamily="34" charset="-122"/>
              </a:rPr>
              <a:t> ▶ 费率管理为多重级别进行费率设置</a:t>
            </a:r>
          </a:p>
        </p:txBody>
      </p:sp>
      <p:grpSp>
        <p:nvGrpSpPr>
          <p:cNvPr id="13345" name="Group 33"/>
          <p:cNvGrpSpPr>
            <a:grpSpLocks/>
          </p:cNvGrpSpPr>
          <p:nvPr/>
        </p:nvGrpSpPr>
        <p:grpSpPr bwMode="auto">
          <a:xfrm>
            <a:off x="609600" y="5746824"/>
            <a:ext cx="5486400" cy="395288"/>
            <a:chOff x="576" y="1008"/>
            <a:chExt cx="3981" cy="768"/>
          </a:xfrm>
          <a:solidFill>
            <a:schemeClr val="accent2">
              <a:lumMod val="75000"/>
            </a:schemeClr>
          </a:solidFill>
        </p:grpSpPr>
        <p:sp>
          <p:nvSpPr>
            <p:cNvPr id="13346" name="AutoShape 34"/>
            <p:cNvSpPr>
              <a:spLocks noChangeArrowheads="1"/>
            </p:cNvSpPr>
            <p:nvPr/>
          </p:nvSpPr>
          <p:spPr bwMode="gray">
            <a:xfrm>
              <a:off x="576" y="1104"/>
              <a:ext cx="3981" cy="672"/>
            </a:xfrm>
            <a:prstGeom prst="roundRect">
              <a:avLst>
                <a:gd name="adj" fmla="val 16667"/>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347" name="AutoShape 35"/>
            <p:cNvSpPr>
              <a:spLocks noChangeArrowheads="1"/>
            </p:cNvSpPr>
            <p:nvPr/>
          </p:nvSpPr>
          <p:spPr bwMode="gray">
            <a:xfrm>
              <a:off x="576" y="1008"/>
              <a:ext cx="3981" cy="519"/>
            </a:xfrm>
            <a:prstGeom prst="roundRect">
              <a:avLst>
                <a:gd name="adj" fmla="val 16667"/>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348" name="AutoShape 36"/>
            <p:cNvSpPr>
              <a:spLocks noChangeArrowheads="1"/>
            </p:cNvSpPr>
            <p:nvPr/>
          </p:nvSpPr>
          <p:spPr bwMode="gray">
            <a:xfrm flipV="1">
              <a:off x="576" y="1344"/>
              <a:ext cx="3978" cy="240"/>
            </a:xfrm>
            <a:prstGeom prst="roundRect">
              <a:avLst>
                <a:gd name="adj" fmla="val 23750"/>
              </a:avLst>
            </a:prstGeom>
            <a:grpFill/>
            <a:ln w="9525">
              <a:noFill/>
              <a:round/>
              <a:headEnd/>
              <a:tailEnd/>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sp>
        <p:nvSpPr>
          <p:cNvPr id="13349" name="Rectangle 37"/>
          <p:cNvSpPr>
            <a:spLocks noChangeArrowheads="1"/>
          </p:cNvSpPr>
          <p:nvPr/>
        </p:nvSpPr>
        <p:spPr bwMode="gray">
          <a:xfrm>
            <a:off x="685800" y="5761112"/>
            <a:ext cx="2362200" cy="366713"/>
          </a:xfrm>
          <a:prstGeom prst="rect">
            <a:avLst/>
          </a:prstGeom>
          <a:noFill/>
          <a:ln w="9525">
            <a:noFill/>
            <a:miter lim="800000"/>
            <a:headEnd/>
            <a:tailEnd/>
          </a:ln>
          <a:effectLst/>
        </p:spPr>
        <p:txBody>
          <a:bodyPr>
            <a:spAutoFit/>
          </a:bodyPr>
          <a:lstStyle/>
          <a:p>
            <a:pPr>
              <a:spcBef>
                <a:spcPct val="50000"/>
              </a:spcBef>
              <a:buClr>
                <a:srgbClr val="1F3F5F"/>
              </a:buClr>
            </a:pPr>
            <a:r>
              <a:rPr lang="en-US" altLang="zh-CN" dirty="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录音功能</a:t>
            </a:r>
          </a:p>
        </p:txBody>
      </p:sp>
      <p:sp>
        <p:nvSpPr>
          <p:cNvPr id="13350" name="AutoShape 38"/>
          <p:cNvSpPr>
            <a:spLocks noChangeArrowheads="1"/>
          </p:cNvSpPr>
          <p:nvPr/>
        </p:nvSpPr>
        <p:spPr bwMode="gray">
          <a:xfrm>
            <a:off x="2286000" y="5913512"/>
            <a:ext cx="6248400" cy="457200"/>
          </a:xfrm>
          <a:prstGeom prst="roundRect">
            <a:avLst>
              <a:gd name="adj" fmla="val 29463"/>
            </a:avLst>
          </a:prstGeom>
          <a:solidFill>
            <a:schemeClr val="bg1"/>
          </a:solidFill>
          <a:ln w="28575">
            <a:solidFill>
              <a:schemeClr val="accent2">
                <a:lumMod val="75000"/>
              </a:schemeClr>
            </a:solidFill>
            <a:round/>
            <a:headEnd/>
            <a:tailEnd/>
          </a:ln>
          <a:effectLst/>
        </p:spPr>
        <p:txBody>
          <a:bodyPr wrap="none" anchor="ctr"/>
          <a:lstStyle/>
          <a:p>
            <a:r>
              <a:rPr lang="en-US" altLang="zh-CN" sz="1400" dirty="0">
                <a:latin typeface="微软雅黑" panose="020B0503020204020204" pitchFamily="34" charset="-122"/>
                <a:ea typeface="微软雅黑" panose="020B0503020204020204" pitchFamily="34" charset="-122"/>
              </a:rPr>
              <a:t>  ▶ </a:t>
            </a:r>
            <a:r>
              <a:rPr lang="zh-CN" altLang="en-US" sz="1400">
                <a:latin typeface="微软雅黑" panose="020B0503020204020204" pitchFamily="34" charset="-122"/>
                <a:ea typeface="微软雅黑" panose="020B0503020204020204" pitchFamily="34" charset="-122"/>
              </a:rPr>
              <a:t>自带录音功能，并且支持</a:t>
            </a:r>
            <a:r>
              <a:rPr lang="zh-CN" altLang="en-US" sz="1400">
                <a:solidFill>
                  <a:schemeClr val="tx2"/>
                </a:solidFill>
                <a:latin typeface="微软雅黑" panose="020B0503020204020204" pitchFamily="34" charset="-122"/>
                <a:ea typeface="微软雅黑" panose="020B0503020204020204" pitchFamily="34" charset="-122"/>
              </a:rPr>
              <a:t>全程通话的录音，随时查询带有录音的通话记录</a:t>
            </a:r>
          </a:p>
          <a:p>
            <a:r>
              <a:rPr lang="zh-CN" altLang="en-US" sz="1400">
                <a:latin typeface="微软雅黑" panose="020B0503020204020204" pitchFamily="34" charset="-122"/>
                <a:ea typeface="微软雅黑" panose="020B0503020204020204" pitchFamily="34" charset="-122"/>
              </a:rPr>
              <a:t>  ▶ </a:t>
            </a:r>
            <a:r>
              <a:rPr lang="zh-CN" altLang="en-US" sz="1400">
                <a:solidFill>
                  <a:schemeClr val="tx2"/>
                </a:solidFill>
                <a:latin typeface="微软雅黑" panose="020B0503020204020204" pitchFamily="34" charset="-122"/>
                <a:ea typeface="微软雅黑" panose="020B0503020204020204" pitchFamily="34" charset="-122"/>
              </a:rPr>
              <a:t>录音文件与数据库对应</a:t>
            </a:r>
            <a:r>
              <a:rPr lang="en-US" altLang="zh-CN" sz="1400" dirty="0">
                <a:solidFill>
                  <a:schemeClr val="tx2"/>
                </a:solidFill>
                <a:latin typeface="微软雅黑" panose="020B0503020204020204" pitchFamily="34" charset="-122"/>
                <a:ea typeface="微软雅黑" panose="020B0503020204020204" pitchFamily="34" charset="-122"/>
              </a:rPr>
              <a:t>,</a:t>
            </a:r>
            <a:r>
              <a:rPr lang="zh-CN" altLang="en-US" sz="1400">
                <a:solidFill>
                  <a:schemeClr val="tx2"/>
                </a:solidFill>
                <a:latin typeface="微软雅黑" panose="020B0503020204020204" pitchFamily="34" charset="-122"/>
                <a:ea typeface="微软雅黑" panose="020B0503020204020204" pitchFamily="34" charset="-122"/>
              </a:rPr>
              <a:t>可以附带大量业务信息。</a:t>
            </a:r>
          </a:p>
        </p:txBody>
      </p:sp>
      <p:sp>
        <p:nvSpPr>
          <p:cNvPr id="13351" name="Rectangle 39"/>
          <p:cNvSpPr>
            <a:spLocks noChangeArrowheads="1"/>
          </p:cNvSpPr>
          <p:nvPr/>
        </p:nvSpPr>
        <p:spPr bwMode="auto">
          <a:xfrm>
            <a:off x="592930" y="1583884"/>
            <a:ext cx="7795493" cy="855663"/>
          </a:xfrm>
          <a:prstGeom prst="rect">
            <a:avLst/>
          </a:prstGeom>
          <a:noFill/>
          <a:ln w="9525" algn="ctr">
            <a:noFill/>
            <a:miter lim="800000"/>
            <a:headEnd/>
            <a:tailEnd/>
          </a:ln>
          <a:effectLst/>
        </p:spPr>
        <p:txBody>
          <a:bodyPr wrap="square">
            <a:spAutoFit/>
          </a:bodyPr>
          <a:lstStyle/>
          <a:p>
            <a:pPr>
              <a:buClr>
                <a:srgbClr val="D7181F"/>
              </a:buClr>
              <a:buFont typeface="Wingdings" pitchFamily="2" charset="2"/>
              <a:buChar char="v"/>
              <a:tabLst>
                <a:tab pos="4460875" algn="l"/>
              </a:tabLst>
            </a:pPr>
            <a:r>
              <a:rPr lang="en-US" altLang="zh-CN" dirty="0">
                <a:latin typeface="微软雅黑" panose="020B0503020204020204" pitchFamily="34" charset="-122"/>
                <a:ea typeface="微软雅黑" panose="020B0503020204020204" pitchFamily="34" charset="-122"/>
              </a:rPr>
              <a:t> </a:t>
            </a:r>
            <a:r>
              <a:rPr lang="zh-CN" altLang="en-US" sz="1600" dirty="0">
                <a:latin typeface="微软雅黑" pitchFamily="34" charset="-122"/>
                <a:ea typeface="微软雅黑" pitchFamily="34" charset="-122"/>
              </a:rPr>
              <a:t>电话交换系统提供了包括路由</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计费</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录音</a:t>
            </a:r>
            <a:r>
              <a:rPr lang="en-US" altLang="zh-CN" sz="1600" dirty="0">
                <a:latin typeface="微软雅黑" pitchFamily="34" charset="-122"/>
                <a:ea typeface="微软雅黑" pitchFamily="34" charset="-122"/>
              </a:rPr>
              <a:t>,IVR</a:t>
            </a:r>
            <a:r>
              <a:rPr lang="zh-CN" altLang="en-US" sz="1600" dirty="0">
                <a:latin typeface="微软雅黑" pitchFamily="34" charset="-122"/>
                <a:ea typeface="微软雅黑" pitchFamily="34" charset="-122"/>
              </a:rPr>
              <a:t>以及电话会议在内的完整的语音通讯功能</a:t>
            </a:r>
            <a:r>
              <a:rPr lang="en-US" altLang="zh-CN" sz="1600" dirty="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使用</a:t>
            </a:r>
            <a:r>
              <a:rPr lang="en-US" altLang="zh-CN" sz="1600" dirty="0" smtClean="0">
                <a:latin typeface="微软雅黑" pitchFamily="34" charset="-122"/>
                <a:ea typeface="微软雅黑" pitchFamily="34" charset="-122"/>
              </a:rPr>
              <a:t>UCServer,</a:t>
            </a:r>
            <a:r>
              <a:rPr lang="zh-CN" altLang="en-US" sz="1600" dirty="0">
                <a:latin typeface="微软雅黑" pitchFamily="34" charset="-122"/>
                <a:ea typeface="微软雅黑" pitchFamily="34" charset="-122"/>
              </a:rPr>
              <a:t>您可以建立完整的企业电话系统，运营计费系统甚至复杂的语音交互系统。</a:t>
            </a:r>
          </a:p>
        </p:txBody>
      </p:sp>
      <p:sp>
        <p:nvSpPr>
          <p:cNvPr id="37" name="标题 1"/>
          <p:cNvSpPr>
            <a:spLocks noGrp="1"/>
          </p:cNvSpPr>
          <p:nvPr>
            <p:ph type="title"/>
          </p:nvPr>
        </p:nvSpPr>
        <p:spPr>
          <a:xfrm>
            <a:off x="547092" y="497459"/>
            <a:ext cx="8229600" cy="776036"/>
          </a:xfrm>
        </p:spPr>
        <p:txBody>
          <a:bodyPr/>
          <a:lstStyle/>
          <a:p>
            <a:r>
              <a:rPr lang="zh-CN" altLang="en-US" dirty="0" smtClean="0"/>
              <a:t>呼叫中心 </a:t>
            </a:r>
            <a:r>
              <a:rPr lang="en-US" altLang="zh-CN" sz="2400" dirty="0" smtClean="0"/>
              <a:t>— IPPBX</a:t>
            </a:r>
            <a:endParaRPr lang="zh-CN" altLang="en-US" dirty="0" smtClean="0"/>
          </a:p>
        </p:txBody>
      </p:sp>
    </p:spTree>
    <p:extLst>
      <p:ext uri="{BB962C8B-B14F-4D97-AF65-F5344CB8AC3E}">
        <p14:creationId xmlns:p14="http://schemas.microsoft.com/office/powerpoint/2010/main" val="3402756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TextBox 27"/>
          <p:cNvSpPr txBox="1"/>
          <p:nvPr/>
        </p:nvSpPr>
        <p:spPr>
          <a:xfrm>
            <a:off x="3143250" y="3546575"/>
            <a:ext cx="1143000" cy="307777"/>
          </a:xfrm>
          <a:prstGeom prst="rect">
            <a:avLst/>
          </a:prstGeom>
        </p:spPr>
        <p:style>
          <a:lnRef idx="2">
            <a:schemeClr val="accent6"/>
          </a:lnRef>
          <a:fillRef idx="1">
            <a:schemeClr val="lt1"/>
          </a:fillRef>
          <a:effectRef idx="0">
            <a:schemeClr val="accent6"/>
          </a:effectRef>
          <a:fontRef idx="minor">
            <a:schemeClr val="dk1"/>
          </a:fontRef>
        </p:style>
        <p:txBody>
          <a:bodyPr anchor="ctr">
            <a:spAutoFit/>
          </a:bodyPr>
          <a:lstStyle/>
          <a:p>
            <a:pPr algn="r" fontAlgn="auto">
              <a:spcBef>
                <a:spcPts val="0"/>
              </a:spcBef>
              <a:spcAft>
                <a:spcPts val="0"/>
              </a:spcAft>
              <a:defRPr/>
            </a:pPr>
            <a:r>
              <a:rPr lang="zh-CN" altLang="en-US" sz="1400" dirty="0">
                <a:latin typeface="微软雅黑" pitchFamily="34" charset="-122"/>
                <a:ea typeface="微软雅黑" pitchFamily="34" charset="-122"/>
              </a:rPr>
              <a:t>播放录音</a:t>
            </a:r>
          </a:p>
        </p:txBody>
      </p:sp>
      <p:sp>
        <p:nvSpPr>
          <p:cNvPr id="17411" name="标题 46"/>
          <p:cNvSpPr>
            <a:spLocks noGrp="1"/>
          </p:cNvSpPr>
          <p:nvPr>
            <p:ph type="title"/>
          </p:nvPr>
        </p:nvSpPr>
        <p:spPr>
          <a:xfrm>
            <a:off x="457201" y="510063"/>
            <a:ext cx="8229600" cy="780750"/>
          </a:xfrm>
        </p:spPr>
        <p:txBody>
          <a:bodyPr/>
          <a:lstStyle/>
          <a:p>
            <a:pPr eaLnBrk="1" hangingPunct="1"/>
            <a:r>
              <a:rPr lang="zh-CN" altLang="en-US" dirty="0"/>
              <a:t>呼叫</a:t>
            </a:r>
            <a:r>
              <a:rPr lang="zh-CN" altLang="en-US" dirty="0" smtClean="0"/>
              <a:t>中心 </a:t>
            </a:r>
            <a:r>
              <a:rPr lang="en-US" altLang="zh-CN" sz="2400" dirty="0" smtClean="0"/>
              <a:t>—</a:t>
            </a:r>
            <a:r>
              <a:rPr lang="zh-CN" altLang="en-US" sz="2400" dirty="0" smtClean="0"/>
              <a:t>互动式语音应答（</a:t>
            </a:r>
            <a:r>
              <a:rPr lang="en-US" altLang="zh-CN" sz="2400" dirty="0" smtClean="0"/>
              <a:t>IVR</a:t>
            </a:r>
            <a:r>
              <a:rPr lang="zh-CN" altLang="en-US" sz="2400" dirty="0" smtClean="0"/>
              <a:t>）</a:t>
            </a:r>
            <a:endParaRPr lang="zh-CN" altLang="en-US" dirty="0" smtClean="0"/>
          </a:p>
        </p:txBody>
      </p:sp>
      <p:sp>
        <p:nvSpPr>
          <p:cNvPr id="17412" name="内容占位符 22"/>
          <p:cNvSpPr>
            <a:spLocks noGrp="1"/>
          </p:cNvSpPr>
          <p:nvPr>
            <p:ph idx="1"/>
          </p:nvPr>
        </p:nvSpPr>
        <p:spPr/>
        <p:txBody>
          <a:bodyPr/>
          <a:lstStyle/>
          <a:p>
            <a:pPr eaLnBrk="1" hangingPunct="1"/>
            <a:r>
              <a:rPr lang="zh-CN" altLang="en-US" sz="1800" dirty="0" smtClean="0"/>
              <a:t>系统会对来话进行互动式语音应答，根据来话的需求分流，选择相应的业务坐席进行接听，或转接自助语音服务，有效提高呼叫服务的质量并节省费用。</a:t>
            </a:r>
            <a:endParaRPr lang="zh-CN" altLang="en-US" sz="1800" dirty="0" smtClean="0">
              <a:solidFill>
                <a:srgbClr val="000000"/>
              </a:solidFill>
            </a:endParaRPr>
          </a:p>
          <a:p>
            <a:pPr eaLnBrk="1" hangingPunct="1"/>
            <a:endParaRPr lang="zh-CN" altLang="en-US" sz="1800" dirty="0" smtClean="0"/>
          </a:p>
        </p:txBody>
      </p:sp>
      <p:sp>
        <p:nvSpPr>
          <p:cNvPr id="6" name="TextBox 5"/>
          <p:cNvSpPr txBox="1"/>
          <p:nvPr/>
        </p:nvSpPr>
        <p:spPr>
          <a:xfrm>
            <a:off x="3143250" y="3903763"/>
            <a:ext cx="1143000" cy="307777"/>
          </a:xfrm>
          <a:prstGeom prst="rect">
            <a:avLst/>
          </a:prstGeom>
        </p:spPr>
        <p:style>
          <a:lnRef idx="2">
            <a:schemeClr val="accent6"/>
          </a:lnRef>
          <a:fillRef idx="1">
            <a:schemeClr val="lt1"/>
          </a:fillRef>
          <a:effectRef idx="0">
            <a:schemeClr val="accent6"/>
          </a:effectRef>
          <a:fontRef idx="minor">
            <a:schemeClr val="dk1"/>
          </a:fontRef>
        </p:style>
        <p:txBody>
          <a:bodyPr anchor="ctr">
            <a:spAutoFit/>
          </a:bodyPr>
          <a:lstStyle/>
          <a:p>
            <a:pPr algn="r" fontAlgn="auto">
              <a:spcBef>
                <a:spcPts val="0"/>
              </a:spcBef>
              <a:spcAft>
                <a:spcPts val="0"/>
              </a:spcAft>
              <a:defRPr/>
            </a:pPr>
            <a:r>
              <a:rPr lang="zh-CN" altLang="en-US" sz="1400" dirty="0">
                <a:latin typeface="微软雅黑" pitchFamily="34" charset="-122"/>
                <a:ea typeface="微软雅黑" pitchFamily="34" charset="-122"/>
              </a:rPr>
              <a:t>客服</a:t>
            </a:r>
            <a:r>
              <a:rPr lang="en-US" altLang="zh-CN" sz="1400" dirty="0">
                <a:latin typeface="微软雅黑" pitchFamily="34" charset="-122"/>
                <a:ea typeface="微软雅黑" pitchFamily="34" charset="-122"/>
              </a:rPr>
              <a:t>A</a:t>
            </a:r>
            <a:r>
              <a:rPr lang="zh-CN" altLang="en-US" sz="1400" dirty="0">
                <a:latin typeface="微软雅黑" pitchFamily="34" charset="-122"/>
                <a:ea typeface="微软雅黑" pitchFamily="34" charset="-122"/>
              </a:rPr>
              <a:t>组</a:t>
            </a:r>
          </a:p>
        </p:txBody>
      </p:sp>
      <p:cxnSp>
        <p:nvCxnSpPr>
          <p:cNvPr id="8" name="肘形连接符 211"/>
          <p:cNvCxnSpPr>
            <a:stCxn id="25" idx="3"/>
            <a:endCxn id="27" idx="1"/>
          </p:cNvCxnSpPr>
          <p:nvPr/>
        </p:nvCxnSpPr>
        <p:spPr>
          <a:xfrm flipV="1">
            <a:off x="2003426" y="4000500"/>
            <a:ext cx="854075" cy="1588"/>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sp>
        <p:nvSpPr>
          <p:cNvPr id="9" name="TextBox 8"/>
          <p:cNvSpPr txBox="1"/>
          <p:nvPr/>
        </p:nvSpPr>
        <p:spPr>
          <a:xfrm>
            <a:off x="3143250" y="4260950"/>
            <a:ext cx="1143000" cy="307777"/>
          </a:xfrm>
          <a:prstGeom prst="rect">
            <a:avLst/>
          </a:prstGeom>
        </p:spPr>
        <p:style>
          <a:lnRef idx="2">
            <a:schemeClr val="accent6"/>
          </a:lnRef>
          <a:fillRef idx="1">
            <a:schemeClr val="lt1"/>
          </a:fillRef>
          <a:effectRef idx="0">
            <a:schemeClr val="accent6"/>
          </a:effectRef>
          <a:fontRef idx="minor">
            <a:schemeClr val="dk1"/>
          </a:fontRef>
        </p:style>
        <p:txBody>
          <a:bodyPr anchor="ctr">
            <a:spAutoFit/>
          </a:bodyPr>
          <a:lstStyle/>
          <a:p>
            <a:pPr algn="r" fontAlgn="auto">
              <a:spcBef>
                <a:spcPts val="0"/>
              </a:spcBef>
              <a:spcAft>
                <a:spcPts val="0"/>
              </a:spcAft>
              <a:defRPr/>
            </a:pPr>
            <a:r>
              <a:rPr lang="zh-CN" altLang="en-US" sz="1400" dirty="0">
                <a:latin typeface="微软雅黑" pitchFamily="34" charset="-122"/>
                <a:ea typeface="微软雅黑" pitchFamily="34" charset="-122"/>
              </a:rPr>
              <a:t>客服</a:t>
            </a:r>
            <a:r>
              <a:rPr lang="en-US" altLang="zh-CN" sz="1400" dirty="0">
                <a:latin typeface="微软雅黑" pitchFamily="34" charset="-122"/>
                <a:ea typeface="微软雅黑" pitchFamily="34" charset="-122"/>
              </a:rPr>
              <a:t>B</a:t>
            </a:r>
            <a:r>
              <a:rPr lang="zh-CN" altLang="en-US" sz="1400" dirty="0">
                <a:latin typeface="微软雅黑" pitchFamily="34" charset="-122"/>
                <a:ea typeface="微软雅黑" pitchFamily="34" charset="-122"/>
              </a:rPr>
              <a:t>组</a:t>
            </a:r>
          </a:p>
        </p:txBody>
      </p:sp>
      <p:cxnSp>
        <p:nvCxnSpPr>
          <p:cNvPr id="11" name="肘形连接符 211"/>
          <p:cNvCxnSpPr>
            <a:stCxn id="6" idx="3"/>
            <a:endCxn id="64" idx="1"/>
          </p:cNvCxnSpPr>
          <p:nvPr/>
        </p:nvCxnSpPr>
        <p:spPr>
          <a:xfrm>
            <a:off x="4286250" y="4057652"/>
            <a:ext cx="1000126" cy="858837"/>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cxnSp>
        <p:nvCxnSpPr>
          <p:cNvPr id="30" name="肘形连接符 211"/>
          <p:cNvCxnSpPr>
            <a:stCxn id="6" idx="3"/>
          </p:cNvCxnSpPr>
          <p:nvPr/>
        </p:nvCxnSpPr>
        <p:spPr>
          <a:xfrm flipV="1">
            <a:off x="4286250" y="2917827"/>
            <a:ext cx="1000126" cy="1139825"/>
          </a:xfrm>
          <a:prstGeom prst="bentConnector2">
            <a:avLst/>
          </a:prstGeom>
          <a:ln>
            <a:tailEnd type="arrow"/>
          </a:ln>
        </p:spPr>
        <p:style>
          <a:lnRef idx="2">
            <a:schemeClr val="accent6"/>
          </a:lnRef>
          <a:fillRef idx="1">
            <a:schemeClr val="lt1"/>
          </a:fillRef>
          <a:effectRef idx="0">
            <a:schemeClr val="accent6"/>
          </a:effectRef>
          <a:fontRef idx="minor">
            <a:schemeClr val="dk1"/>
          </a:fontRef>
        </p:style>
      </p:cxnSp>
      <p:sp>
        <p:nvSpPr>
          <p:cNvPr id="17418" name="TextBox 35"/>
          <p:cNvSpPr txBox="1">
            <a:spLocks noChangeArrowheads="1"/>
          </p:cNvSpPr>
          <p:nvPr/>
        </p:nvSpPr>
        <p:spPr bwMode="auto">
          <a:xfrm>
            <a:off x="5427965" y="3286126"/>
            <a:ext cx="800219" cy="276999"/>
          </a:xfrm>
          <a:prstGeom prst="rect">
            <a:avLst/>
          </a:prstGeom>
          <a:solidFill>
            <a:schemeClr val="bg1"/>
          </a:solidFill>
          <a:ln w="9525">
            <a:noFill/>
            <a:miter lim="800000"/>
            <a:headEnd/>
            <a:tailEnd/>
          </a:ln>
        </p:spPr>
        <p:txBody>
          <a:bodyPr wrap="none">
            <a:spAutoFit/>
          </a:bodyPr>
          <a:lstStyle/>
          <a:p>
            <a:pPr algn="ctr"/>
            <a:r>
              <a:rPr lang="zh-CN" altLang="en-US" sz="1200" dirty="0">
                <a:solidFill>
                  <a:srgbClr val="0070C0"/>
                </a:solidFill>
                <a:latin typeface="微软雅黑" pitchFamily="34" charset="-122"/>
                <a:ea typeface="微软雅黑" pitchFamily="34" charset="-122"/>
              </a:rPr>
              <a:t>分配客服</a:t>
            </a:r>
          </a:p>
        </p:txBody>
      </p:sp>
      <p:sp>
        <p:nvSpPr>
          <p:cNvPr id="17419" name="矩形 43"/>
          <p:cNvSpPr>
            <a:spLocks noChangeArrowheads="1"/>
          </p:cNvSpPr>
          <p:nvPr/>
        </p:nvSpPr>
        <p:spPr bwMode="auto">
          <a:xfrm>
            <a:off x="5249903" y="4438651"/>
            <a:ext cx="1107996" cy="276999"/>
          </a:xfrm>
          <a:prstGeom prst="rect">
            <a:avLst/>
          </a:prstGeom>
          <a:noFill/>
          <a:ln w="9525">
            <a:noFill/>
            <a:miter lim="800000"/>
            <a:headEnd/>
            <a:tailEnd/>
          </a:ln>
        </p:spPr>
        <p:txBody>
          <a:bodyPr wrap="none">
            <a:spAutoFit/>
          </a:bodyPr>
          <a:lstStyle/>
          <a:p>
            <a:pPr algn="ctr"/>
            <a:r>
              <a:rPr lang="zh-CN" altLang="en-US" sz="1200">
                <a:latin typeface="微软雅黑" pitchFamily="34" charset="-122"/>
                <a:ea typeface="微软雅黑" pitchFamily="34" charset="-122"/>
              </a:rPr>
              <a:t>下班或忙碌时</a:t>
            </a:r>
          </a:p>
        </p:txBody>
      </p:sp>
      <p:cxnSp>
        <p:nvCxnSpPr>
          <p:cNvPr id="49" name="肘形连接符 211"/>
          <p:cNvCxnSpPr>
            <a:stCxn id="64" idx="3"/>
            <a:endCxn id="52" idx="1"/>
          </p:cNvCxnSpPr>
          <p:nvPr/>
        </p:nvCxnSpPr>
        <p:spPr>
          <a:xfrm flipV="1">
            <a:off x="6357939" y="4632327"/>
            <a:ext cx="500061" cy="284162"/>
          </a:xfrm>
          <a:prstGeom prst="bentConnector3">
            <a:avLst>
              <a:gd name="adj1" fmla="val 50000"/>
            </a:avLst>
          </a:prstGeom>
          <a:ln>
            <a:tailEnd type="arrow"/>
          </a:ln>
        </p:spPr>
        <p:style>
          <a:lnRef idx="2">
            <a:schemeClr val="accent3"/>
          </a:lnRef>
          <a:fillRef idx="1">
            <a:schemeClr val="lt1"/>
          </a:fillRef>
          <a:effectRef idx="0">
            <a:schemeClr val="accent3"/>
          </a:effectRef>
          <a:fontRef idx="minor">
            <a:schemeClr val="dk1"/>
          </a:fontRef>
        </p:style>
      </p:cxnSp>
      <p:sp>
        <p:nvSpPr>
          <p:cNvPr id="52" name="TextBox 51"/>
          <p:cNvSpPr txBox="1"/>
          <p:nvPr/>
        </p:nvSpPr>
        <p:spPr>
          <a:xfrm>
            <a:off x="6858000" y="4478438"/>
            <a:ext cx="1428750" cy="307777"/>
          </a:xfrm>
          <a:prstGeom prst="rect">
            <a:avLst/>
          </a:prstGeom>
        </p:spPr>
        <p:style>
          <a:lnRef idx="2">
            <a:schemeClr val="accent3"/>
          </a:lnRef>
          <a:fillRef idx="1">
            <a:schemeClr val="lt1"/>
          </a:fillRef>
          <a:effectRef idx="0">
            <a:schemeClr val="accent3"/>
          </a:effectRef>
          <a:fontRef idx="minor">
            <a:schemeClr val="dk1"/>
          </a:fontRef>
        </p:style>
        <p:txBody>
          <a:bodyPr anchor="ct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未接来电提醒</a:t>
            </a:r>
          </a:p>
        </p:txBody>
      </p:sp>
      <p:sp>
        <p:nvSpPr>
          <p:cNvPr id="57" name="TextBox 56"/>
          <p:cNvSpPr txBox="1"/>
          <p:nvPr/>
        </p:nvSpPr>
        <p:spPr>
          <a:xfrm>
            <a:off x="7092280" y="2761183"/>
            <a:ext cx="1143000" cy="307777"/>
          </a:xfrm>
          <a:prstGeom prst="rect">
            <a:avLst/>
          </a:prstGeom>
        </p:spPr>
        <p:style>
          <a:lnRef idx="2">
            <a:schemeClr val="accent6"/>
          </a:lnRef>
          <a:fillRef idx="1">
            <a:schemeClr val="lt1"/>
          </a:fillRef>
          <a:effectRef idx="0">
            <a:schemeClr val="accent6"/>
          </a:effectRef>
          <a:fontRef idx="minor">
            <a:schemeClr val="dk1"/>
          </a:fontRef>
        </p:style>
        <p:txBody>
          <a:bodyPr anchor="ct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满意度调查</a:t>
            </a:r>
          </a:p>
        </p:txBody>
      </p:sp>
      <p:sp>
        <p:nvSpPr>
          <p:cNvPr id="64" name="TextBox 63"/>
          <p:cNvSpPr txBox="1"/>
          <p:nvPr/>
        </p:nvSpPr>
        <p:spPr>
          <a:xfrm>
            <a:off x="5286376" y="4762600"/>
            <a:ext cx="1071563" cy="307777"/>
          </a:xfrm>
          <a:prstGeom prst="rect">
            <a:avLst/>
          </a:prstGeom>
        </p:spPr>
        <p:style>
          <a:lnRef idx="2">
            <a:schemeClr val="accent6"/>
          </a:lnRef>
          <a:fillRef idx="1">
            <a:schemeClr val="lt1"/>
          </a:fillRef>
          <a:effectRef idx="0">
            <a:schemeClr val="accent6"/>
          </a:effectRef>
          <a:fontRef idx="minor">
            <a:schemeClr val="dk1"/>
          </a:fontRef>
        </p:style>
        <p:txBody>
          <a:bodyPr anchor="ct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语音提示</a:t>
            </a:r>
          </a:p>
        </p:txBody>
      </p:sp>
      <p:sp>
        <p:nvSpPr>
          <p:cNvPr id="85" name="TextBox 84"/>
          <p:cNvSpPr txBox="1"/>
          <p:nvPr/>
        </p:nvSpPr>
        <p:spPr>
          <a:xfrm>
            <a:off x="6858000" y="5049938"/>
            <a:ext cx="1428750" cy="307777"/>
          </a:xfrm>
          <a:prstGeom prst="rect">
            <a:avLst/>
          </a:prstGeom>
        </p:spPr>
        <p:style>
          <a:lnRef idx="2">
            <a:schemeClr val="accent3"/>
          </a:lnRef>
          <a:fillRef idx="1">
            <a:schemeClr val="lt1"/>
          </a:fillRef>
          <a:effectRef idx="0">
            <a:schemeClr val="accent3"/>
          </a:effectRef>
          <a:fontRef idx="minor">
            <a:schemeClr val="dk1"/>
          </a:fontRef>
        </p:style>
        <p:txBody>
          <a:bodyPr anchor="ct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语音信箱</a:t>
            </a:r>
          </a:p>
        </p:txBody>
      </p:sp>
      <p:cxnSp>
        <p:nvCxnSpPr>
          <p:cNvPr id="86" name="肘形连接符 211"/>
          <p:cNvCxnSpPr>
            <a:stCxn id="64" idx="3"/>
            <a:endCxn id="85" idx="1"/>
          </p:cNvCxnSpPr>
          <p:nvPr/>
        </p:nvCxnSpPr>
        <p:spPr>
          <a:xfrm>
            <a:off x="6357939" y="4916489"/>
            <a:ext cx="500061" cy="287338"/>
          </a:xfrm>
          <a:prstGeom prst="bentConnector3">
            <a:avLst>
              <a:gd name="adj1" fmla="val 50000"/>
            </a:avLst>
          </a:prstGeom>
          <a:ln>
            <a:tailEnd type="arrow"/>
          </a:ln>
        </p:spPr>
        <p:style>
          <a:lnRef idx="2">
            <a:schemeClr val="accent3"/>
          </a:lnRef>
          <a:fillRef idx="1">
            <a:schemeClr val="lt1"/>
          </a:fillRef>
          <a:effectRef idx="0">
            <a:schemeClr val="accent3"/>
          </a:effectRef>
          <a:fontRef idx="minor">
            <a:schemeClr val="dk1"/>
          </a:fontRef>
        </p:style>
      </p:cxnSp>
      <p:pic>
        <p:nvPicPr>
          <p:cNvPr id="17427" name="Picture 2" descr="C:\Users\Administrator\Desktop\图\1.png"/>
          <p:cNvPicPr>
            <a:picLocks noChangeAspect="1" noChangeArrowheads="1"/>
          </p:cNvPicPr>
          <p:nvPr/>
        </p:nvPicPr>
        <p:blipFill>
          <a:blip r:embed="rId3" cstate="print"/>
          <a:srcRect/>
          <a:stretch>
            <a:fillRect/>
          </a:stretch>
        </p:blipFill>
        <p:spPr bwMode="auto">
          <a:xfrm>
            <a:off x="993776" y="3286125"/>
            <a:ext cx="649288" cy="860425"/>
          </a:xfrm>
          <a:prstGeom prst="rect">
            <a:avLst/>
          </a:prstGeom>
          <a:noFill/>
          <a:ln w="9525">
            <a:noFill/>
            <a:miter lim="800000"/>
            <a:headEnd/>
            <a:tailEnd/>
          </a:ln>
        </p:spPr>
      </p:pic>
      <p:pic>
        <p:nvPicPr>
          <p:cNvPr id="17428" name="Picture 6" descr="C:\Users\Administrator\Desktop\图\5.png"/>
          <p:cNvPicPr>
            <a:picLocks noChangeAspect="1" noChangeArrowheads="1"/>
          </p:cNvPicPr>
          <p:nvPr/>
        </p:nvPicPr>
        <p:blipFill>
          <a:blip r:embed="rId4" cstate="print"/>
          <a:srcRect/>
          <a:stretch>
            <a:fillRect/>
          </a:stretch>
        </p:blipFill>
        <p:spPr bwMode="auto">
          <a:xfrm>
            <a:off x="1409701" y="3786189"/>
            <a:ext cx="593725" cy="433387"/>
          </a:xfrm>
          <a:prstGeom prst="rect">
            <a:avLst/>
          </a:prstGeom>
          <a:noFill/>
          <a:ln w="9525">
            <a:noFill/>
            <a:miter lim="800000"/>
            <a:headEnd/>
            <a:tailEnd/>
          </a:ln>
        </p:spPr>
      </p:pic>
      <p:sp>
        <p:nvSpPr>
          <p:cNvPr id="17429" name="矩形 25"/>
          <p:cNvSpPr>
            <a:spLocks noChangeArrowheads="1"/>
          </p:cNvSpPr>
          <p:nvPr/>
        </p:nvSpPr>
        <p:spPr bwMode="auto">
          <a:xfrm>
            <a:off x="1071802" y="4214814"/>
            <a:ext cx="902811" cy="307777"/>
          </a:xfrm>
          <a:prstGeom prst="rect">
            <a:avLst/>
          </a:prstGeom>
          <a:noFill/>
          <a:ln w="9525">
            <a:noFill/>
            <a:miter lim="800000"/>
            <a:headEnd/>
            <a:tailEnd/>
          </a:ln>
        </p:spPr>
        <p:txBody>
          <a:bodyPr wrap="none">
            <a:spAutoFit/>
          </a:bodyPr>
          <a:lstStyle/>
          <a:p>
            <a:pPr algn="ctr"/>
            <a:r>
              <a:rPr lang="zh-CN" altLang="en-US" sz="1400">
                <a:latin typeface="微软雅黑" pitchFamily="34" charset="-122"/>
                <a:ea typeface="微软雅黑" pitchFamily="34" charset="-122"/>
              </a:rPr>
              <a:t>客户呼入</a:t>
            </a:r>
          </a:p>
        </p:txBody>
      </p:sp>
      <p:pic>
        <p:nvPicPr>
          <p:cNvPr id="27" name="Picture 12" descr="14"/>
          <p:cNvPicPr>
            <a:picLocks noChangeAspect="1" noChangeArrowheads="1"/>
          </p:cNvPicPr>
          <p:nvPr/>
        </p:nvPicPr>
        <p:blipFill>
          <a:blip r:embed="rId5" cstate="print"/>
          <a:srcRect/>
          <a:stretch>
            <a:fillRect/>
          </a:stretch>
        </p:blipFill>
        <p:spPr bwMode="auto">
          <a:xfrm>
            <a:off x="2857501" y="3571875"/>
            <a:ext cx="509588" cy="857250"/>
          </a:xfrm>
          <a:prstGeom prst="rect">
            <a:avLst/>
          </a:prstGeom>
          <a:ln>
            <a:noFill/>
          </a:ln>
          <a:effectLst>
            <a:outerShdw blurRad="50800" dist="38100" dir="2700000" algn="tl" rotWithShape="0">
              <a:prstClr val="black">
                <a:alpha val="40000"/>
              </a:prstClr>
            </a:outerShdw>
          </a:effectLst>
        </p:spPr>
      </p:pic>
      <p:pic>
        <p:nvPicPr>
          <p:cNvPr id="17431" name="Picture 4" descr="C:\Users\Administrator\Desktop\图\3.png"/>
          <p:cNvPicPr>
            <a:picLocks noChangeAspect="1" noChangeArrowheads="1"/>
          </p:cNvPicPr>
          <p:nvPr/>
        </p:nvPicPr>
        <p:blipFill>
          <a:blip r:embed="rId6" cstate="print"/>
          <a:srcRect/>
          <a:stretch>
            <a:fillRect/>
          </a:stretch>
        </p:blipFill>
        <p:spPr bwMode="auto">
          <a:xfrm>
            <a:off x="5485234" y="2357439"/>
            <a:ext cx="742950" cy="928687"/>
          </a:xfrm>
          <a:prstGeom prst="rect">
            <a:avLst/>
          </a:prstGeom>
          <a:noFill/>
          <a:ln w="9525">
            <a:noFill/>
            <a:miter lim="800000"/>
            <a:headEnd/>
            <a:tailEnd/>
          </a:ln>
        </p:spPr>
      </p:pic>
      <p:cxnSp>
        <p:nvCxnSpPr>
          <p:cNvPr id="31" name="肘形连接符 211"/>
          <p:cNvCxnSpPr/>
          <p:nvPr/>
        </p:nvCxnSpPr>
        <p:spPr>
          <a:xfrm flipV="1">
            <a:off x="6156176" y="2924944"/>
            <a:ext cx="854075" cy="1588"/>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标题 1"/>
          <p:cNvSpPr>
            <a:spLocks noGrp="1"/>
          </p:cNvSpPr>
          <p:nvPr>
            <p:ph type="title"/>
          </p:nvPr>
        </p:nvSpPr>
        <p:spPr>
          <a:xfrm>
            <a:off x="470251" y="430487"/>
            <a:ext cx="8229600" cy="796074"/>
          </a:xfrm>
        </p:spPr>
        <p:txBody>
          <a:bodyPr/>
          <a:lstStyle/>
          <a:p>
            <a:pPr eaLnBrk="1" hangingPunct="1"/>
            <a:r>
              <a:rPr lang="zh-CN" altLang="en-US" dirty="0"/>
              <a:t>呼叫中心</a:t>
            </a:r>
            <a:r>
              <a:rPr lang="zh-CN" altLang="en-US" dirty="0" smtClean="0"/>
              <a:t> </a:t>
            </a:r>
            <a:r>
              <a:rPr lang="en-US" altLang="zh-CN" sz="2400" dirty="0" smtClean="0"/>
              <a:t>—</a:t>
            </a:r>
            <a:r>
              <a:rPr lang="zh-CN" altLang="en-US" sz="2400" dirty="0" smtClean="0"/>
              <a:t>客户关系管理（</a:t>
            </a:r>
            <a:r>
              <a:rPr lang="en-US" altLang="zh-CN" sz="2400" dirty="0" smtClean="0"/>
              <a:t>CRM</a:t>
            </a:r>
            <a:r>
              <a:rPr lang="zh-CN" altLang="en-US" sz="2400" dirty="0" smtClean="0"/>
              <a:t>）</a:t>
            </a:r>
            <a:endParaRPr lang="zh-CN" altLang="en-US" dirty="0" smtClean="0"/>
          </a:p>
        </p:txBody>
      </p:sp>
      <p:sp>
        <p:nvSpPr>
          <p:cNvPr id="18435" name="内容占位符 58"/>
          <p:cNvSpPr>
            <a:spLocks noGrp="1"/>
          </p:cNvSpPr>
          <p:nvPr>
            <p:ph idx="1"/>
          </p:nvPr>
        </p:nvSpPr>
        <p:spPr>
          <a:xfrm>
            <a:off x="457200" y="1357314"/>
            <a:ext cx="8258175" cy="785812"/>
          </a:xfrm>
        </p:spPr>
        <p:txBody>
          <a:bodyPr/>
          <a:lstStyle/>
          <a:p>
            <a:pPr eaLnBrk="1" hangingPunct="1"/>
            <a:r>
              <a:rPr lang="zh-CN" altLang="en-US" sz="1800" smtClean="0"/>
              <a:t>在云端对客户信息进行完善的管理，有效提高业务效率，客户价值，以及客户满意度、忠实度。</a:t>
            </a:r>
            <a:endParaRPr lang="zh-CN" altLang="en-US" sz="1800" smtClean="0">
              <a:solidFill>
                <a:srgbClr val="000000"/>
              </a:solidFill>
            </a:endParaRPr>
          </a:p>
        </p:txBody>
      </p:sp>
      <p:sp>
        <p:nvSpPr>
          <p:cNvPr id="13" name="矩形 12"/>
          <p:cNvSpPr/>
          <p:nvPr/>
        </p:nvSpPr>
        <p:spPr>
          <a:xfrm>
            <a:off x="3357564" y="2190750"/>
            <a:ext cx="2428874" cy="523220"/>
          </a:xfrm>
          <a:prstGeom prst="rect">
            <a:avLst/>
          </a:prstGeom>
        </p:spPr>
        <p:txBody>
          <a:bodyPr>
            <a:spAutoFit/>
          </a:bodyPr>
          <a:lstStyle/>
          <a:p>
            <a:pPr fontAlgn="auto">
              <a:spcBef>
                <a:spcPts val="0"/>
              </a:spcBef>
              <a:spcAft>
                <a:spcPts val="0"/>
              </a:spcAft>
              <a:defRPr/>
            </a:pPr>
            <a:r>
              <a:rPr lang="zh-CN" altLang="en-US" sz="1400" dirty="0">
                <a:solidFill>
                  <a:schemeClr val="tx1">
                    <a:lumMod val="75000"/>
                    <a:lumOff val="25000"/>
                  </a:schemeClr>
                </a:solidFill>
                <a:latin typeface="微软雅黑" pitchFamily="34" charset="-122"/>
                <a:ea typeface="微软雅黑" pitchFamily="34" charset="-122"/>
              </a:rPr>
              <a:t>客户资料储存在数据库中，可便捷地查询、调用或更新。</a:t>
            </a:r>
          </a:p>
        </p:txBody>
      </p:sp>
      <p:sp>
        <p:nvSpPr>
          <p:cNvPr id="14" name="矩形 13"/>
          <p:cNvSpPr/>
          <p:nvPr/>
        </p:nvSpPr>
        <p:spPr>
          <a:xfrm>
            <a:off x="6072189" y="2976563"/>
            <a:ext cx="2357437" cy="738664"/>
          </a:xfrm>
          <a:prstGeom prst="rect">
            <a:avLst/>
          </a:prstGeom>
        </p:spPr>
        <p:txBody>
          <a:bodyPr>
            <a:spAutoFit/>
          </a:bodyPr>
          <a:lstStyle/>
          <a:p>
            <a:pPr fontAlgn="auto">
              <a:spcBef>
                <a:spcPts val="0"/>
              </a:spcBef>
              <a:spcAft>
                <a:spcPts val="0"/>
              </a:spcAft>
              <a:defRPr/>
            </a:pPr>
            <a:r>
              <a:rPr lang="zh-CN" altLang="en-US" sz="1400" dirty="0">
                <a:solidFill>
                  <a:schemeClr val="tx1">
                    <a:lumMod val="75000"/>
                    <a:lumOff val="25000"/>
                  </a:schemeClr>
                </a:solidFill>
                <a:latin typeface="微软雅黑" pitchFamily="34" charset="-122"/>
                <a:ea typeface="微软雅黑" pitchFamily="34" charset="-122"/>
              </a:rPr>
              <a:t>客户资料分配归宿坐席，对非所属座席或高级座席限制查询权限。</a:t>
            </a:r>
          </a:p>
        </p:txBody>
      </p:sp>
      <p:sp>
        <p:nvSpPr>
          <p:cNvPr id="15" name="矩形 14"/>
          <p:cNvSpPr/>
          <p:nvPr/>
        </p:nvSpPr>
        <p:spPr>
          <a:xfrm>
            <a:off x="6072187" y="4811713"/>
            <a:ext cx="2286000" cy="523220"/>
          </a:xfrm>
          <a:prstGeom prst="rect">
            <a:avLst/>
          </a:prstGeom>
        </p:spPr>
        <p:txBody>
          <a:bodyPr>
            <a:spAutoFit/>
          </a:bodyPr>
          <a:lstStyle/>
          <a:p>
            <a:pPr fontAlgn="auto">
              <a:spcBef>
                <a:spcPts val="0"/>
              </a:spcBef>
              <a:spcAft>
                <a:spcPts val="0"/>
              </a:spcAft>
              <a:defRPr/>
            </a:pPr>
            <a:r>
              <a:rPr lang="zh-CN" altLang="en-US" sz="1400" dirty="0">
                <a:solidFill>
                  <a:schemeClr val="tx1">
                    <a:lumMod val="75000"/>
                    <a:lumOff val="25000"/>
                  </a:schemeClr>
                </a:solidFill>
                <a:latin typeface="微软雅黑" pitchFamily="34" charset="-122"/>
                <a:ea typeface="微软雅黑" pitchFamily="34" charset="-122"/>
              </a:rPr>
              <a:t>重复或相同资料可进行一键合并操作。</a:t>
            </a:r>
          </a:p>
        </p:txBody>
      </p:sp>
      <p:sp>
        <p:nvSpPr>
          <p:cNvPr id="10" name="矩形 9"/>
          <p:cNvSpPr/>
          <p:nvPr/>
        </p:nvSpPr>
        <p:spPr>
          <a:xfrm>
            <a:off x="3500438" y="5715000"/>
            <a:ext cx="2286000" cy="523220"/>
          </a:xfrm>
          <a:prstGeom prst="rect">
            <a:avLst/>
          </a:prstGeom>
        </p:spPr>
        <p:txBody>
          <a:bodyPr>
            <a:spAutoFit/>
          </a:bodyPr>
          <a:lstStyle/>
          <a:p>
            <a:pPr fontAlgn="auto">
              <a:spcBef>
                <a:spcPts val="0"/>
              </a:spcBef>
              <a:spcAft>
                <a:spcPts val="0"/>
              </a:spcAft>
              <a:defRPr/>
            </a:pPr>
            <a:r>
              <a:rPr lang="zh-CN" altLang="en-US" sz="1400" dirty="0">
                <a:solidFill>
                  <a:schemeClr val="tx1">
                    <a:lumMod val="75000"/>
                    <a:lumOff val="25000"/>
                  </a:schemeClr>
                </a:solidFill>
                <a:latin typeface="微软雅黑" pitchFamily="34" charset="-122"/>
                <a:ea typeface="微软雅黑" pitchFamily="34" charset="-122"/>
              </a:rPr>
              <a:t>对客户资料批量导入或导出，通过</a:t>
            </a:r>
            <a:r>
              <a:rPr lang="en-US" altLang="zh-CN" sz="1400" dirty="0">
                <a:solidFill>
                  <a:schemeClr val="tx1">
                    <a:lumMod val="75000"/>
                    <a:lumOff val="25000"/>
                  </a:schemeClr>
                </a:solidFill>
                <a:latin typeface="微软雅黑" pitchFamily="34" charset="-122"/>
                <a:ea typeface="微软雅黑" pitchFamily="34" charset="-122"/>
              </a:rPr>
              <a:t>EXCEL</a:t>
            </a:r>
            <a:r>
              <a:rPr lang="zh-CN" altLang="en-US" sz="1400" dirty="0">
                <a:solidFill>
                  <a:schemeClr val="tx1">
                    <a:lumMod val="75000"/>
                    <a:lumOff val="25000"/>
                  </a:schemeClr>
                </a:solidFill>
                <a:latin typeface="微软雅黑" pitchFamily="34" charset="-122"/>
                <a:ea typeface="微软雅黑" pitchFamily="34" charset="-122"/>
              </a:rPr>
              <a:t>文档管理。</a:t>
            </a:r>
          </a:p>
        </p:txBody>
      </p:sp>
      <p:sp>
        <p:nvSpPr>
          <p:cNvPr id="11" name="矩形 10"/>
          <p:cNvSpPr/>
          <p:nvPr/>
        </p:nvSpPr>
        <p:spPr>
          <a:xfrm>
            <a:off x="928690" y="4857750"/>
            <a:ext cx="2143125" cy="523220"/>
          </a:xfrm>
          <a:prstGeom prst="rect">
            <a:avLst/>
          </a:prstGeom>
        </p:spPr>
        <p:txBody>
          <a:bodyPr>
            <a:spAutoFit/>
          </a:bodyPr>
          <a:lstStyle/>
          <a:p>
            <a:pPr fontAlgn="auto">
              <a:spcBef>
                <a:spcPts val="0"/>
              </a:spcBef>
              <a:spcAft>
                <a:spcPts val="0"/>
              </a:spcAft>
              <a:defRPr/>
            </a:pPr>
            <a:r>
              <a:rPr lang="zh-CN" altLang="en-US" sz="1400" dirty="0">
                <a:solidFill>
                  <a:schemeClr val="tx1">
                    <a:lumMod val="75000"/>
                    <a:lumOff val="25000"/>
                  </a:schemeClr>
                </a:solidFill>
                <a:latin typeface="微软雅黑" pitchFamily="34" charset="-122"/>
                <a:ea typeface="微软雅黑" pitchFamily="34" charset="-122"/>
              </a:rPr>
              <a:t>对客户资料列表及内容进行自定义设置</a:t>
            </a:r>
          </a:p>
        </p:txBody>
      </p:sp>
      <p:sp>
        <p:nvSpPr>
          <p:cNvPr id="29" name="矩形 28"/>
          <p:cNvSpPr/>
          <p:nvPr/>
        </p:nvSpPr>
        <p:spPr>
          <a:xfrm>
            <a:off x="1000125" y="3190875"/>
            <a:ext cx="2000250" cy="523220"/>
          </a:xfrm>
          <a:prstGeom prst="rect">
            <a:avLst/>
          </a:prstGeom>
        </p:spPr>
        <p:txBody>
          <a:bodyPr>
            <a:spAutoFit/>
          </a:bodyPr>
          <a:lstStyle/>
          <a:p>
            <a:pPr fontAlgn="auto">
              <a:spcBef>
                <a:spcPts val="0"/>
              </a:spcBef>
              <a:spcAft>
                <a:spcPts val="0"/>
              </a:spcAft>
              <a:defRPr/>
            </a:pPr>
            <a:r>
              <a:rPr lang="zh-CN" altLang="en-US" sz="1400" dirty="0">
                <a:solidFill>
                  <a:schemeClr val="tx1">
                    <a:lumMod val="75000"/>
                    <a:lumOff val="25000"/>
                  </a:schemeClr>
                </a:solidFill>
                <a:latin typeface="微软雅黑" pitchFamily="34" charset="-122"/>
                <a:ea typeface="微软雅黑" pitchFamily="34" charset="-122"/>
              </a:rPr>
              <a:t>保存并管理每次与客户联系的沟通记录</a:t>
            </a:r>
          </a:p>
        </p:txBody>
      </p:sp>
      <p:grpSp>
        <p:nvGrpSpPr>
          <p:cNvPr id="18442" name="组合 57"/>
          <p:cNvGrpSpPr>
            <a:grpSpLocks/>
          </p:cNvGrpSpPr>
          <p:nvPr/>
        </p:nvGrpSpPr>
        <p:grpSpPr bwMode="auto">
          <a:xfrm>
            <a:off x="2632074" y="2857500"/>
            <a:ext cx="3676650" cy="2725738"/>
            <a:chOff x="2631886" y="2894600"/>
            <a:chExt cx="3677204" cy="2725824"/>
          </a:xfrm>
        </p:grpSpPr>
        <p:grpSp>
          <p:nvGrpSpPr>
            <p:cNvPr id="18443" name="组合 27"/>
            <p:cNvGrpSpPr>
              <a:grpSpLocks/>
            </p:cNvGrpSpPr>
            <p:nvPr/>
          </p:nvGrpSpPr>
          <p:grpSpPr bwMode="auto">
            <a:xfrm>
              <a:off x="2631886" y="2905780"/>
              <a:ext cx="3677204" cy="2643206"/>
              <a:chOff x="2560448" y="2500305"/>
              <a:chExt cx="3677204" cy="2643206"/>
            </a:xfrm>
          </p:grpSpPr>
          <p:sp>
            <p:nvSpPr>
              <p:cNvPr id="21" name="AutoShape 2"/>
              <p:cNvSpPr>
                <a:spLocks noChangeArrowheads="1"/>
              </p:cNvSpPr>
              <p:nvPr/>
            </p:nvSpPr>
            <p:spPr bwMode="gray">
              <a:xfrm flipV="1">
                <a:off x="2562036" y="3876643"/>
                <a:ext cx="1795733" cy="1195426"/>
              </a:xfrm>
              <a:prstGeom prst="triangle">
                <a:avLst>
                  <a:gd name="adj" fmla="val 50000"/>
                </a:avLst>
              </a:prstGeom>
              <a:solidFill>
                <a:srgbClr val="66CCFF"/>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zh-CN" altLang="en-US">
                  <a:latin typeface="微软雅黑" pitchFamily="34" charset="-122"/>
                  <a:ea typeface="微软雅黑" pitchFamily="34" charset="-122"/>
                </a:endParaRPr>
              </a:p>
            </p:txBody>
          </p:sp>
          <p:sp>
            <p:nvSpPr>
              <p:cNvPr id="22" name="AutoShape 3"/>
              <p:cNvSpPr>
                <a:spLocks noChangeArrowheads="1"/>
              </p:cNvSpPr>
              <p:nvPr/>
            </p:nvSpPr>
            <p:spPr bwMode="gray">
              <a:xfrm>
                <a:off x="4440331" y="2582791"/>
                <a:ext cx="1797321" cy="1195425"/>
              </a:xfrm>
              <a:prstGeom prst="triangle">
                <a:avLst>
                  <a:gd name="adj" fmla="val 50000"/>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fontAlgn="auto">
                  <a:spcBef>
                    <a:spcPts val="0"/>
                  </a:spcBef>
                  <a:spcAft>
                    <a:spcPts val="0"/>
                  </a:spcAft>
                  <a:defRPr/>
                </a:pPr>
                <a:endParaRPr lang="zh-CN" altLang="en-US">
                  <a:latin typeface="微软雅黑" pitchFamily="34" charset="-122"/>
                  <a:ea typeface="微软雅黑" pitchFamily="34" charset="-122"/>
                </a:endParaRPr>
              </a:p>
            </p:txBody>
          </p:sp>
          <p:sp>
            <p:nvSpPr>
              <p:cNvPr id="23" name="AutoShape 4"/>
              <p:cNvSpPr>
                <a:spLocks noChangeArrowheads="1"/>
              </p:cNvSpPr>
              <p:nvPr/>
            </p:nvSpPr>
            <p:spPr bwMode="gray">
              <a:xfrm>
                <a:off x="2560448" y="2590728"/>
                <a:ext cx="1797321" cy="1195426"/>
              </a:xfrm>
              <a:prstGeom prst="triangle">
                <a:avLst>
                  <a:gd name="adj" fmla="val 50000"/>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fontAlgn="auto">
                  <a:spcBef>
                    <a:spcPts val="0"/>
                  </a:spcBef>
                  <a:spcAft>
                    <a:spcPts val="0"/>
                  </a:spcAft>
                  <a:defRPr/>
                </a:pPr>
                <a:endParaRPr lang="zh-CN" altLang="en-US">
                  <a:latin typeface="微软雅黑" pitchFamily="34" charset="-122"/>
                  <a:ea typeface="微软雅黑" pitchFamily="34" charset="-122"/>
                </a:endParaRPr>
              </a:p>
            </p:txBody>
          </p:sp>
          <p:sp>
            <p:nvSpPr>
              <p:cNvPr id="24" name="AutoShape 5"/>
              <p:cNvSpPr>
                <a:spLocks noChangeArrowheads="1"/>
              </p:cNvSpPr>
              <p:nvPr/>
            </p:nvSpPr>
            <p:spPr bwMode="gray">
              <a:xfrm flipV="1">
                <a:off x="3500390" y="2500238"/>
                <a:ext cx="1797321" cy="1193837"/>
              </a:xfrm>
              <a:prstGeom prst="triangle">
                <a:avLst>
                  <a:gd name="adj" fmla="val 50000"/>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fontAlgn="auto">
                  <a:spcBef>
                    <a:spcPts val="0"/>
                  </a:spcBef>
                  <a:spcAft>
                    <a:spcPts val="0"/>
                  </a:spcAft>
                  <a:defRPr/>
                </a:pPr>
                <a:endParaRPr lang="zh-CN" altLang="en-US">
                  <a:latin typeface="微软雅黑" pitchFamily="34" charset="-122"/>
                  <a:ea typeface="微软雅黑" pitchFamily="34" charset="-122"/>
                </a:endParaRPr>
              </a:p>
            </p:txBody>
          </p:sp>
          <p:sp>
            <p:nvSpPr>
              <p:cNvPr id="25" name="AutoShape 6"/>
              <p:cNvSpPr>
                <a:spLocks noChangeArrowheads="1"/>
              </p:cNvSpPr>
              <p:nvPr/>
            </p:nvSpPr>
            <p:spPr bwMode="gray">
              <a:xfrm>
                <a:off x="3500390" y="3948083"/>
                <a:ext cx="1797321" cy="1195425"/>
              </a:xfrm>
              <a:prstGeom prst="triangle">
                <a:avLst>
                  <a:gd name="adj" fmla="val 50000"/>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fontAlgn="auto">
                  <a:spcBef>
                    <a:spcPts val="0"/>
                  </a:spcBef>
                  <a:spcAft>
                    <a:spcPts val="0"/>
                  </a:spcAft>
                  <a:defRPr/>
                </a:pPr>
                <a:endParaRPr lang="zh-CN" altLang="en-US">
                  <a:latin typeface="微软雅黑" pitchFamily="34" charset="-122"/>
                  <a:ea typeface="微软雅黑" pitchFamily="34" charset="-122"/>
                </a:endParaRPr>
              </a:p>
            </p:txBody>
          </p:sp>
          <p:sp>
            <p:nvSpPr>
              <p:cNvPr id="26" name="AutoShape 7"/>
              <p:cNvSpPr>
                <a:spLocks noChangeArrowheads="1"/>
              </p:cNvSpPr>
              <p:nvPr/>
            </p:nvSpPr>
            <p:spPr bwMode="gray">
              <a:xfrm flipV="1">
                <a:off x="4429218" y="3876643"/>
                <a:ext cx="1795733" cy="1195426"/>
              </a:xfrm>
              <a:prstGeom prst="triangle">
                <a:avLst>
                  <a:gd name="adj" fmla="val 50000"/>
                </a:avLst>
              </a:prstGeom>
              <a:solidFill>
                <a:srgbClr val="00B0F0"/>
              </a:solid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fontAlgn="auto">
                  <a:spcBef>
                    <a:spcPts val="0"/>
                  </a:spcBef>
                  <a:spcAft>
                    <a:spcPts val="0"/>
                  </a:spcAft>
                  <a:defRPr/>
                </a:pPr>
                <a:endParaRPr lang="zh-CN" altLang="en-US">
                  <a:latin typeface="微软雅黑" pitchFamily="34" charset="-122"/>
                  <a:ea typeface="微软雅黑" pitchFamily="34" charset="-122"/>
                </a:endParaRPr>
              </a:p>
            </p:txBody>
          </p:sp>
          <p:sp>
            <p:nvSpPr>
              <p:cNvPr id="27" name="AutoShape 22"/>
              <p:cNvSpPr>
                <a:spLocks noChangeArrowheads="1"/>
              </p:cNvSpPr>
              <p:nvPr/>
            </p:nvSpPr>
            <p:spPr bwMode="gray">
              <a:xfrm>
                <a:off x="3571838" y="3286075"/>
                <a:ext cx="1643310" cy="1071597"/>
              </a:xfrm>
              <a:prstGeom prst="hexagon">
                <a:avLst>
                  <a:gd name="adj" fmla="val 40967"/>
                  <a:gd name="vf" fmla="val 115470"/>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zh-CN" altLang="en-US">
                  <a:latin typeface="微软雅黑" pitchFamily="34" charset="-122"/>
                  <a:ea typeface="微软雅黑" pitchFamily="34" charset="-122"/>
                </a:endParaRPr>
              </a:p>
            </p:txBody>
          </p:sp>
        </p:grpSp>
        <p:sp>
          <p:nvSpPr>
            <p:cNvPr id="51" name="椭圆 6"/>
            <p:cNvSpPr/>
            <p:nvPr/>
          </p:nvSpPr>
          <p:spPr>
            <a:xfrm>
              <a:off x="4060756" y="2894600"/>
              <a:ext cx="796996" cy="796998"/>
            </a:xfrm>
            <a:prstGeom prst="rect">
              <a:avLst/>
            </a:prstGeom>
            <a:scene3d>
              <a:camera prst="orthographicFront"/>
              <a:lightRig rig="chilly" dir="t"/>
            </a:scene3d>
            <a:sp3d/>
          </p:spPr>
          <p:style>
            <a:lnRef idx="0">
              <a:scrgbClr r="0" g="0" b="0"/>
            </a:lnRef>
            <a:fillRef idx="0">
              <a:scrgbClr r="0" g="0" b="0"/>
            </a:fillRef>
            <a:effectRef idx="0">
              <a:scrgbClr r="0" g="0" b="0"/>
            </a:effectRef>
            <a:fontRef idx="minor">
              <a:schemeClr val="tx1"/>
            </a:fontRef>
          </p:style>
          <p:txBody>
            <a:bodyPr lIns="20320" tIns="20320" rIns="20320" bIns="20320" spcCol="1270" anchor="ctr"/>
            <a:lstStyle/>
            <a:p>
              <a:pPr algn="ctr" defTabSz="711200" fontAlgn="auto">
                <a:lnSpc>
                  <a:spcPct val="90000"/>
                </a:lnSpc>
                <a:spcAft>
                  <a:spcPct val="35000"/>
                </a:spcAft>
                <a:defRPr/>
              </a:pPr>
              <a:r>
                <a:rPr lang="zh-CN" altLang="en-US" dirty="0">
                  <a:latin typeface="微软雅黑" pitchFamily="34" charset="-122"/>
                  <a:ea typeface="微软雅黑" pitchFamily="34" charset="-122"/>
                </a:rPr>
                <a:t>客户资料管理</a:t>
              </a:r>
            </a:p>
          </p:txBody>
        </p:sp>
        <p:sp>
          <p:nvSpPr>
            <p:cNvPr id="52" name="椭圆 8"/>
            <p:cNvSpPr/>
            <p:nvPr/>
          </p:nvSpPr>
          <p:spPr>
            <a:xfrm>
              <a:off x="5072066" y="3334408"/>
              <a:ext cx="796996" cy="796998"/>
            </a:xfrm>
            <a:prstGeom prst="rect">
              <a:avLst/>
            </a:prstGeom>
            <a:scene3d>
              <a:camera prst="orthographicFront"/>
              <a:lightRig rig="chilly" dir="t"/>
            </a:scene3d>
            <a:sp3d/>
          </p:spPr>
          <p:style>
            <a:lnRef idx="0">
              <a:scrgbClr r="0" g="0" b="0"/>
            </a:lnRef>
            <a:fillRef idx="0">
              <a:scrgbClr r="0" g="0" b="0"/>
            </a:fillRef>
            <a:effectRef idx="0">
              <a:scrgbClr r="0" g="0" b="0"/>
            </a:effectRef>
            <a:fontRef idx="minor">
              <a:schemeClr val="tx1"/>
            </a:fontRef>
          </p:style>
          <p:txBody>
            <a:bodyPr lIns="20320" tIns="20320" rIns="20320" bIns="20320" spcCol="1270" anchor="ctr"/>
            <a:lstStyle/>
            <a:p>
              <a:pPr algn="ctr" defTabSz="711200" fontAlgn="auto">
                <a:lnSpc>
                  <a:spcPct val="90000"/>
                </a:lnSpc>
                <a:spcAft>
                  <a:spcPct val="35000"/>
                </a:spcAft>
                <a:defRPr/>
              </a:pPr>
              <a:r>
                <a:rPr lang="zh-CN" altLang="en-US" dirty="0">
                  <a:latin typeface="微软雅黑" pitchFamily="34" charset="-122"/>
                  <a:ea typeface="微软雅黑" pitchFamily="34" charset="-122"/>
                </a:rPr>
                <a:t>归属座席管理</a:t>
              </a:r>
            </a:p>
          </p:txBody>
        </p:sp>
        <p:sp>
          <p:nvSpPr>
            <p:cNvPr id="53" name="椭圆 10"/>
            <p:cNvSpPr/>
            <p:nvPr/>
          </p:nvSpPr>
          <p:spPr>
            <a:xfrm>
              <a:off x="5143693" y="4323401"/>
              <a:ext cx="725855" cy="796998"/>
            </a:xfrm>
            <a:prstGeom prst="rect">
              <a:avLst/>
            </a:prstGeom>
            <a:scene3d>
              <a:camera prst="orthographicFront"/>
              <a:lightRig rig="chilly" dir="t"/>
            </a:scene3d>
            <a:sp3d/>
          </p:spPr>
          <p:style>
            <a:lnRef idx="0">
              <a:scrgbClr r="0" g="0" b="0"/>
            </a:lnRef>
            <a:fillRef idx="0">
              <a:scrgbClr r="0" g="0" b="0"/>
            </a:fillRef>
            <a:effectRef idx="0">
              <a:scrgbClr r="0" g="0" b="0"/>
            </a:effectRef>
            <a:fontRef idx="minor">
              <a:schemeClr val="tx1"/>
            </a:fontRef>
          </p:style>
          <p:txBody>
            <a:bodyPr lIns="20320" tIns="20320" rIns="20320" bIns="20320" spcCol="1270" anchor="ctr"/>
            <a:lstStyle/>
            <a:p>
              <a:pPr algn="ctr" defTabSz="711200" fontAlgn="auto">
                <a:lnSpc>
                  <a:spcPct val="90000"/>
                </a:lnSpc>
                <a:spcAft>
                  <a:spcPct val="35000"/>
                </a:spcAft>
                <a:defRPr/>
              </a:pPr>
              <a:r>
                <a:rPr lang="zh-CN" altLang="en-US" dirty="0">
                  <a:latin typeface="微软雅黑" pitchFamily="34" charset="-122"/>
                  <a:ea typeface="微软雅黑" pitchFamily="34" charset="-122"/>
                </a:rPr>
                <a:t>一键合并</a:t>
              </a:r>
            </a:p>
          </p:txBody>
        </p:sp>
        <p:sp>
          <p:nvSpPr>
            <p:cNvPr id="54" name="椭圆 12"/>
            <p:cNvSpPr/>
            <p:nvPr/>
          </p:nvSpPr>
          <p:spPr>
            <a:xfrm>
              <a:off x="4143372" y="4823426"/>
              <a:ext cx="642942" cy="796998"/>
            </a:xfrm>
            <a:prstGeom prst="rect">
              <a:avLst/>
            </a:prstGeom>
            <a:scene3d>
              <a:camera prst="orthographicFront"/>
              <a:lightRig rig="chilly" dir="t"/>
            </a:scene3d>
            <a:sp3d/>
          </p:spPr>
          <p:style>
            <a:lnRef idx="0">
              <a:scrgbClr r="0" g="0" b="0"/>
            </a:lnRef>
            <a:fillRef idx="0">
              <a:scrgbClr r="0" g="0" b="0"/>
            </a:fillRef>
            <a:effectRef idx="0">
              <a:scrgbClr r="0" g="0" b="0"/>
            </a:effectRef>
            <a:fontRef idx="minor">
              <a:schemeClr val="tx1"/>
            </a:fontRef>
          </p:style>
          <p:txBody>
            <a:bodyPr lIns="20320" tIns="20320" rIns="20320" bIns="20320" spcCol="1270" anchor="ctr"/>
            <a:lstStyle/>
            <a:p>
              <a:pPr algn="ctr" defTabSz="711200" fontAlgn="auto">
                <a:lnSpc>
                  <a:spcPct val="90000"/>
                </a:lnSpc>
                <a:spcAft>
                  <a:spcPct val="35000"/>
                </a:spcAft>
                <a:defRPr/>
              </a:pPr>
              <a:r>
                <a:rPr lang="zh-CN" altLang="en-US" dirty="0">
                  <a:latin typeface="微软雅黑" pitchFamily="34" charset="-122"/>
                  <a:ea typeface="微软雅黑" pitchFamily="34" charset="-122"/>
                </a:rPr>
                <a:t>导入</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导出</a:t>
              </a:r>
            </a:p>
          </p:txBody>
        </p:sp>
        <p:sp>
          <p:nvSpPr>
            <p:cNvPr id="55" name="椭圆 14"/>
            <p:cNvSpPr/>
            <p:nvPr/>
          </p:nvSpPr>
          <p:spPr>
            <a:xfrm>
              <a:off x="3060624" y="4334540"/>
              <a:ext cx="796996" cy="796998"/>
            </a:xfrm>
            <a:prstGeom prst="rect">
              <a:avLst/>
            </a:prstGeom>
            <a:scene3d>
              <a:camera prst="orthographicFront"/>
              <a:lightRig rig="chilly" dir="t"/>
            </a:scene3d>
            <a:sp3d/>
          </p:spPr>
          <p:style>
            <a:lnRef idx="0">
              <a:scrgbClr r="0" g="0" b="0"/>
            </a:lnRef>
            <a:fillRef idx="0">
              <a:scrgbClr r="0" g="0" b="0"/>
            </a:fillRef>
            <a:effectRef idx="0">
              <a:scrgbClr r="0" g="0" b="0"/>
            </a:effectRef>
            <a:fontRef idx="minor">
              <a:schemeClr val="tx1"/>
            </a:fontRef>
          </p:style>
          <p:txBody>
            <a:bodyPr lIns="20320" tIns="20320" rIns="20320" bIns="20320" spcCol="1270" anchor="ctr"/>
            <a:lstStyle/>
            <a:p>
              <a:pPr algn="ctr" defTabSz="711200" fontAlgn="auto">
                <a:lnSpc>
                  <a:spcPct val="90000"/>
                </a:lnSpc>
                <a:spcAft>
                  <a:spcPct val="35000"/>
                </a:spcAft>
                <a:defRPr/>
              </a:pPr>
              <a:r>
                <a:rPr lang="zh-CN" altLang="en-US" dirty="0">
                  <a:latin typeface="微软雅黑" pitchFamily="34" charset="-122"/>
                  <a:ea typeface="微软雅黑" pitchFamily="34" charset="-122"/>
                </a:rPr>
                <a:t>自定义字段</a:t>
              </a:r>
            </a:p>
          </p:txBody>
        </p:sp>
        <p:sp>
          <p:nvSpPr>
            <p:cNvPr id="56" name="椭圆 16"/>
            <p:cNvSpPr/>
            <p:nvPr/>
          </p:nvSpPr>
          <p:spPr>
            <a:xfrm>
              <a:off x="3071679" y="3394666"/>
              <a:ext cx="796996" cy="796998"/>
            </a:xfrm>
            <a:prstGeom prst="rect">
              <a:avLst/>
            </a:prstGeom>
            <a:scene3d>
              <a:camera prst="orthographicFront"/>
              <a:lightRig rig="chilly" dir="t"/>
            </a:scene3d>
            <a:sp3d/>
          </p:spPr>
          <p:style>
            <a:lnRef idx="0">
              <a:scrgbClr r="0" g="0" b="0"/>
            </a:lnRef>
            <a:fillRef idx="0">
              <a:scrgbClr r="0" g="0" b="0"/>
            </a:fillRef>
            <a:effectRef idx="0">
              <a:scrgbClr r="0" g="0" b="0"/>
            </a:effectRef>
            <a:fontRef idx="minor">
              <a:schemeClr val="tx1"/>
            </a:fontRef>
          </p:style>
          <p:txBody>
            <a:bodyPr lIns="20320" tIns="20320" rIns="20320" bIns="20320" spcCol="1270" anchor="ctr"/>
            <a:lstStyle/>
            <a:p>
              <a:pPr algn="ctr" defTabSz="711200" fontAlgn="auto">
                <a:lnSpc>
                  <a:spcPct val="90000"/>
                </a:lnSpc>
                <a:spcAft>
                  <a:spcPct val="35000"/>
                </a:spcAft>
                <a:defRPr/>
              </a:pPr>
              <a:r>
                <a:rPr lang="zh-CN" altLang="en-US" dirty="0">
                  <a:latin typeface="微软雅黑" pitchFamily="34" charset="-122"/>
                  <a:ea typeface="微软雅黑" pitchFamily="34" charset="-122"/>
                </a:rPr>
                <a:t>业务记录管理</a:t>
              </a:r>
            </a:p>
          </p:txBody>
        </p:sp>
        <p:sp>
          <p:nvSpPr>
            <p:cNvPr id="57" name="椭圆 4"/>
            <p:cNvSpPr/>
            <p:nvPr/>
          </p:nvSpPr>
          <p:spPr>
            <a:xfrm>
              <a:off x="3929058" y="3894732"/>
              <a:ext cx="1093929" cy="714380"/>
            </a:xfrm>
            <a:prstGeom prst="rect">
              <a:avLst/>
            </a:prstGeom>
            <a:scene3d>
              <a:camera prst="orthographicFront"/>
              <a:lightRig rig="chilly" dir="t"/>
            </a:scene3d>
            <a:sp3d/>
          </p:spPr>
          <p:style>
            <a:lnRef idx="0">
              <a:scrgbClr r="0" g="0" b="0"/>
            </a:lnRef>
            <a:fillRef idx="0">
              <a:scrgbClr r="0" g="0" b="0"/>
            </a:fillRef>
            <a:effectRef idx="0">
              <a:scrgbClr r="0" g="0" b="0"/>
            </a:effectRef>
            <a:fontRef idx="minor">
              <a:schemeClr val="tx1"/>
            </a:fontRef>
          </p:style>
          <p:txBody>
            <a:bodyPr lIns="35560" tIns="35560" rIns="35560" bIns="35560" spcCol="1270" anchor="ctr"/>
            <a:lstStyle/>
            <a:p>
              <a:pPr algn="ctr" defTabSz="1244600" fontAlgn="auto">
                <a:lnSpc>
                  <a:spcPct val="90000"/>
                </a:lnSpc>
                <a:spcAft>
                  <a:spcPct val="35000"/>
                </a:spcAft>
                <a:defRPr/>
              </a:pPr>
              <a:r>
                <a:rPr lang="en-US" altLang="zh-CN"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itchFamily="34" charset="-122"/>
                  <a:ea typeface="微软雅黑" pitchFamily="34" charset="-122"/>
                </a:rPr>
                <a:t>CRM</a:t>
              </a:r>
              <a:endParaRPr lang="zh-CN" alt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itchFamily="34" charset="-122"/>
                <a:ea typeface="微软雅黑" pitchFamily="34" charset="-122"/>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标题 1"/>
          <p:cNvSpPr>
            <a:spLocks noGrp="1"/>
          </p:cNvSpPr>
          <p:nvPr>
            <p:ph type="title"/>
          </p:nvPr>
        </p:nvSpPr>
        <p:spPr/>
        <p:txBody>
          <a:bodyPr/>
          <a:lstStyle/>
          <a:p>
            <a:pPr eaLnBrk="1" hangingPunct="1"/>
            <a:r>
              <a:rPr lang="zh-CN" altLang="en-US" dirty="0" smtClean="0"/>
              <a:t>呼叫中心 </a:t>
            </a:r>
            <a:r>
              <a:rPr lang="en-US" altLang="zh-CN" sz="2400" dirty="0" smtClean="0"/>
              <a:t>——</a:t>
            </a:r>
            <a:r>
              <a:rPr lang="zh-CN" altLang="en-US" sz="2400" dirty="0" smtClean="0"/>
              <a:t>客户资料弹屏</a:t>
            </a:r>
            <a:endParaRPr lang="zh-CN" altLang="en-US" dirty="0" smtClean="0"/>
          </a:p>
        </p:txBody>
      </p:sp>
      <p:sp>
        <p:nvSpPr>
          <p:cNvPr id="20484" name="内容占位符 19"/>
          <p:cNvSpPr>
            <a:spLocks noGrp="1"/>
          </p:cNvSpPr>
          <p:nvPr>
            <p:ph idx="1"/>
          </p:nvPr>
        </p:nvSpPr>
        <p:spPr>
          <a:xfrm>
            <a:off x="539749" y="1419225"/>
            <a:ext cx="8208714" cy="857250"/>
          </a:xfrm>
        </p:spPr>
        <p:txBody>
          <a:bodyPr/>
          <a:lstStyle/>
          <a:p>
            <a:pPr marL="0" indent="0" eaLnBrk="1" hangingPunct="1">
              <a:buNone/>
            </a:pPr>
            <a:r>
              <a:rPr lang="zh-CN" altLang="en-US" sz="1800" dirty="0" smtClean="0"/>
              <a:t>在通话前，坐席客户端会将本次通话客户的客户资料以及历史业务记录进行弹屏。</a:t>
            </a:r>
          </a:p>
        </p:txBody>
      </p:sp>
      <p:pic>
        <p:nvPicPr>
          <p:cNvPr id="20487" name="Picture 7"/>
          <p:cNvPicPr>
            <a:picLocks noChangeAspect="1" noChangeArrowheads="1"/>
          </p:cNvPicPr>
          <p:nvPr/>
        </p:nvPicPr>
        <p:blipFill>
          <a:blip r:embed="rId2" cstate="print"/>
          <a:srcRect/>
          <a:stretch>
            <a:fillRect/>
          </a:stretch>
        </p:blipFill>
        <p:spPr bwMode="auto">
          <a:xfrm>
            <a:off x="611560" y="1988840"/>
            <a:ext cx="5912355" cy="4221088"/>
          </a:xfrm>
          <a:prstGeom prst="rect">
            <a:avLst/>
          </a:prstGeom>
          <a:noFill/>
          <a:ln w="9525">
            <a:noFill/>
            <a:miter lim="800000"/>
            <a:headEnd/>
            <a:tailEnd/>
          </a:ln>
        </p:spPr>
      </p:pic>
      <p:sp>
        <p:nvSpPr>
          <p:cNvPr id="8" name="Rounded Rectangle 7"/>
          <p:cNvSpPr/>
          <p:nvPr/>
        </p:nvSpPr>
        <p:spPr>
          <a:xfrm>
            <a:off x="7020272" y="2348880"/>
            <a:ext cx="1584176" cy="72008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smtClean="0">
                <a:latin typeface="微软雅黑" pitchFamily="34" charset="-122"/>
                <a:ea typeface="微软雅黑" pitchFamily="34" charset="-122"/>
              </a:rPr>
              <a:t>客户资料</a:t>
            </a:r>
            <a:endParaRPr lang="zh-CN" altLang="en-US" dirty="0">
              <a:latin typeface="微软雅黑" pitchFamily="34" charset="-122"/>
              <a:ea typeface="微软雅黑" pitchFamily="34" charset="-122"/>
            </a:endParaRPr>
          </a:p>
        </p:txBody>
      </p:sp>
      <p:sp>
        <p:nvSpPr>
          <p:cNvPr id="9" name="Rounded Rectangle 8"/>
          <p:cNvSpPr/>
          <p:nvPr/>
        </p:nvSpPr>
        <p:spPr>
          <a:xfrm>
            <a:off x="7020272" y="3356992"/>
            <a:ext cx="1584176" cy="720080"/>
          </a:xfrm>
          <a:prstGeom prst="round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latin typeface="微软雅黑" pitchFamily="34" charset="-122"/>
                <a:ea typeface="微软雅黑" pitchFamily="34" charset="-122"/>
              </a:rPr>
              <a:t>话</a:t>
            </a:r>
            <a:r>
              <a:rPr lang="zh-CN" altLang="en-US" dirty="0" smtClean="0">
                <a:latin typeface="微软雅黑" pitchFamily="34" charset="-122"/>
                <a:ea typeface="微软雅黑" pitchFamily="34" charset="-122"/>
              </a:rPr>
              <a:t>后处理</a:t>
            </a:r>
            <a:endParaRPr lang="zh-CN" altLang="en-US" dirty="0">
              <a:latin typeface="微软雅黑" pitchFamily="34" charset="-122"/>
              <a:ea typeface="微软雅黑" pitchFamily="34" charset="-122"/>
            </a:endParaRPr>
          </a:p>
        </p:txBody>
      </p:sp>
      <p:sp>
        <p:nvSpPr>
          <p:cNvPr id="10" name="Rounded Rectangle 9"/>
          <p:cNvSpPr/>
          <p:nvPr/>
        </p:nvSpPr>
        <p:spPr>
          <a:xfrm>
            <a:off x="7020272" y="5301208"/>
            <a:ext cx="1584176" cy="720080"/>
          </a:xfrm>
          <a:prstGeom prst="round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smtClean="0">
                <a:latin typeface="微软雅黑" pitchFamily="34" charset="-122"/>
                <a:ea typeface="微软雅黑" pitchFamily="34" charset="-122"/>
              </a:rPr>
              <a:t>历史记录</a:t>
            </a:r>
            <a:endParaRPr lang="zh-CN" altLang="en-US" dirty="0">
              <a:latin typeface="微软雅黑" pitchFamily="34" charset="-122"/>
              <a:ea typeface="微软雅黑" pitchFamily="34" charset="-122"/>
            </a:endParaRPr>
          </a:p>
        </p:txBody>
      </p:sp>
      <p:sp>
        <p:nvSpPr>
          <p:cNvPr id="11" name="Rounded Rectangle 10"/>
          <p:cNvSpPr/>
          <p:nvPr/>
        </p:nvSpPr>
        <p:spPr>
          <a:xfrm>
            <a:off x="7020272" y="4293096"/>
            <a:ext cx="1584176" cy="72008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smtClean="0">
                <a:latin typeface="微软雅黑" pitchFamily="34" charset="-122"/>
                <a:ea typeface="微软雅黑" pitchFamily="34" charset="-122"/>
              </a:rPr>
              <a:t>联络备注</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4269495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683568" y="1340768"/>
            <a:ext cx="7992888" cy="4680520"/>
          </a:xfrm>
          <a:prstGeom prst="rect">
            <a:avLst/>
          </a:prstGeom>
        </p:spPr>
        <p:txBody>
          <a:bodyPr rtlCol="0">
            <a:noAutofit/>
          </a:bodyPr>
          <a:lstStyle/>
          <a:p>
            <a:pPr marL="0" indent="0" fontAlgn="auto">
              <a:lnSpc>
                <a:spcPct val="150000"/>
              </a:lnSpc>
              <a:spcAft>
                <a:spcPts val="0"/>
              </a:spcAft>
              <a:buNone/>
              <a:defRPr/>
            </a:pPr>
            <a:r>
              <a:rPr lang="en-US" altLang="zh-CN" sz="1600" b="1" dirty="0" smtClean="0">
                <a:solidFill>
                  <a:schemeClr val="bg2">
                    <a:lumMod val="50000"/>
                  </a:schemeClr>
                </a:solidFill>
                <a:latin typeface="微软雅黑" pitchFamily="34" charset="-122"/>
                <a:ea typeface="微软雅黑" pitchFamily="34" charset="-122"/>
              </a:rPr>
              <a:t>1.</a:t>
            </a:r>
            <a:r>
              <a:rPr lang="zh-CN" altLang="en-US" sz="1600" b="1" dirty="0" smtClean="0">
                <a:solidFill>
                  <a:schemeClr val="bg2">
                    <a:lumMod val="50000"/>
                  </a:schemeClr>
                </a:solidFill>
                <a:latin typeface="微软雅黑" pitchFamily="34" charset="-122"/>
                <a:ea typeface="微软雅黑" pitchFamily="34" charset="-122"/>
              </a:rPr>
              <a:t>缺乏专业的</a:t>
            </a:r>
            <a:r>
              <a:rPr lang="en-US" altLang="zh-CN" sz="1600" b="1" dirty="0" smtClean="0">
                <a:solidFill>
                  <a:schemeClr val="bg2">
                    <a:lumMod val="50000"/>
                  </a:schemeClr>
                </a:solidFill>
                <a:latin typeface="微软雅黑" pitchFamily="34" charset="-122"/>
                <a:ea typeface="微软雅黑" pitchFamily="34" charset="-122"/>
              </a:rPr>
              <a:t>IT</a:t>
            </a:r>
            <a:r>
              <a:rPr lang="zh-CN" altLang="en-US" sz="1600" b="1" dirty="0" smtClean="0">
                <a:solidFill>
                  <a:schemeClr val="bg2">
                    <a:lumMod val="50000"/>
                  </a:schemeClr>
                </a:solidFill>
                <a:latin typeface="微软雅黑" pitchFamily="34" charset="-122"/>
                <a:ea typeface="微软雅黑" pitchFamily="34" charset="-122"/>
              </a:rPr>
              <a:t>机房，如何部署呼叫中心系统？</a:t>
            </a:r>
            <a:endParaRPr lang="en-US" altLang="zh-CN" sz="1600" b="1" dirty="0" smtClean="0">
              <a:solidFill>
                <a:schemeClr val="bg2">
                  <a:lumMod val="50000"/>
                </a:schemeClr>
              </a:solidFill>
              <a:latin typeface="微软雅黑" pitchFamily="34" charset="-122"/>
              <a:ea typeface="微软雅黑" pitchFamily="34" charset="-122"/>
            </a:endParaRPr>
          </a:p>
          <a:p>
            <a:pPr marL="400050" lvl="1" indent="0" fontAlgn="auto">
              <a:lnSpc>
                <a:spcPct val="150000"/>
              </a:lnSpc>
              <a:spcAft>
                <a:spcPts val="0"/>
              </a:spcAft>
              <a:buNone/>
              <a:defRPr/>
            </a:pPr>
            <a:r>
              <a:rPr lang="zh-CN" altLang="en-US" sz="1600" dirty="0" smtClean="0">
                <a:solidFill>
                  <a:schemeClr val="bg2">
                    <a:lumMod val="50000"/>
                  </a:schemeClr>
                </a:solidFill>
                <a:latin typeface="微软雅黑" pitchFamily="34" charset="-122"/>
                <a:ea typeface="微软雅黑" pitchFamily="34" charset="-122"/>
              </a:rPr>
              <a:t>企业常见措施：购买服务器搭建，噪声大，难以在高温恶劣环境里稳定运行</a:t>
            </a:r>
            <a:endParaRPr lang="en-US" altLang="zh-CN" sz="1600" dirty="0">
              <a:solidFill>
                <a:schemeClr val="bg2">
                  <a:lumMod val="50000"/>
                </a:schemeClr>
              </a:solidFill>
              <a:latin typeface="微软雅黑" pitchFamily="34" charset="-122"/>
              <a:ea typeface="微软雅黑" pitchFamily="34" charset="-122"/>
            </a:endParaRPr>
          </a:p>
          <a:p>
            <a:pPr marL="400050" lvl="1" indent="0" fontAlgn="auto">
              <a:lnSpc>
                <a:spcPct val="150000"/>
              </a:lnSpc>
              <a:spcAft>
                <a:spcPts val="0"/>
              </a:spcAft>
              <a:buNone/>
              <a:defRPr/>
            </a:pPr>
            <a:r>
              <a:rPr lang="en-US" altLang="zh-CN" sz="1600" dirty="0" smtClean="0">
                <a:solidFill>
                  <a:srgbClr val="0070C0"/>
                </a:solidFill>
                <a:latin typeface="微软雅黑" pitchFamily="34" charset="-122"/>
                <a:ea typeface="微软雅黑" pitchFamily="34" charset="-122"/>
              </a:rPr>
              <a:t>UCServer-CC</a:t>
            </a:r>
            <a:r>
              <a:rPr lang="zh-CN" altLang="en-US" sz="1600" dirty="0" smtClean="0">
                <a:solidFill>
                  <a:srgbClr val="0070C0"/>
                </a:solidFill>
                <a:latin typeface="微软雅黑" pitchFamily="34" charset="-122"/>
                <a:ea typeface="微软雅黑" pitchFamily="34" charset="-122"/>
              </a:rPr>
              <a:t>：采用工业级主机，噪声低，可以在恶劣环境里稳定运行</a:t>
            </a:r>
            <a:endParaRPr lang="en-US" altLang="zh-CN" sz="1600" dirty="0" smtClean="0">
              <a:solidFill>
                <a:srgbClr val="0070C0"/>
              </a:solidFill>
              <a:latin typeface="微软雅黑" pitchFamily="34" charset="-122"/>
              <a:ea typeface="微软雅黑" pitchFamily="34" charset="-122"/>
            </a:endParaRPr>
          </a:p>
          <a:p>
            <a:pPr marL="0" indent="0" fontAlgn="auto">
              <a:lnSpc>
                <a:spcPct val="150000"/>
              </a:lnSpc>
              <a:spcAft>
                <a:spcPts val="0"/>
              </a:spcAft>
              <a:buNone/>
              <a:defRPr/>
            </a:pPr>
            <a:r>
              <a:rPr lang="en-US" altLang="zh-CN" sz="1600" b="1" dirty="0">
                <a:solidFill>
                  <a:schemeClr val="bg2">
                    <a:lumMod val="50000"/>
                  </a:schemeClr>
                </a:solidFill>
                <a:latin typeface="微软雅黑" pitchFamily="34" charset="-122"/>
                <a:ea typeface="微软雅黑" pitchFamily="34" charset="-122"/>
              </a:rPr>
              <a:t>2. </a:t>
            </a:r>
            <a:r>
              <a:rPr lang="zh-CN" altLang="en-US" sz="1600" b="1" dirty="0">
                <a:solidFill>
                  <a:schemeClr val="bg2">
                    <a:lumMod val="50000"/>
                  </a:schemeClr>
                </a:solidFill>
                <a:latin typeface="微软雅黑" pitchFamily="34" charset="-122"/>
                <a:ea typeface="微软雅黑" pitchFamily="34" charset="-122"/>
              </a:rPr>
              <a:t>缺乏专业的</a:t>
            </a:r>
            <a:r>
              <a:rPr lang="en-US" altLang="zh-CN" sz="1600" b="1" dirty="0">
                <a:solidFill>
                  <a:schemeClr val="bg2">
                    <a:lumMod val="50000"/>
                  </a:schemeClr>
                </a:solidFill>
                <a:latin typeface="微软雅黑" pitchFamily="34" charset="-122"/>
                <a:ea typeface="微软雅黑" pitchFamily="34" charset="-122"/>
              </a:rPr>
              <a:t>IT</a:t>
            </a:r>
            <a:r>
              <a:rPr lang="zh-CN" altLang="en-US" sz="1600" b="1" dirty="0">
                <a:solidFill>
                  <a:schemeClr val="bg2">
                    <a:lumMod val="50000"/>
                  </a:schemeClr>
                </a:solidFill>
                <a:latin typeface="微软雅黑" pitchFamily="34" charset="-122"/>
                <a:ea typeface="微软雅黑" pitchFamily="34" charset="-122"/>
              </a:rPr>
              <a:t>设施，如何部署呼叫中心系统？</a:t>
            </a:r>
            <a:endParaRPr lang="en-US" altLang="zh-CN" sz="1600" b="1" dirty="0">
              <a:solidFill>
                <a:schemeClr val="bg2">
                  <a:lumMod val="50000"/>
                </a:schemeClr>
              </a:solidFill>
              <a:latin typeface="微软雅黑" pitchFamily="34" charset="-122"/>
              <a:ea typeface="微软雅黑" pitchFamily="34" charset="-122"/>
            </a:endParaRPr>
          </a:p>
          <a:p>
            <a:pPr marL="400050" lvl="1" indent="0" fontAlgn="auto">
              <a:lnSpc>
                <a:spcPct val="150000"/>
              </a:lnSpc>
              <a:spcAft>
                <a:spcPts val="0"/>
              </a:spcAft>
              <a:buNone/>
              <a:defRPr/>
            </a:pPr>
            <a:r>
              <a:rPr lang="zh-CN" altLang="en-US" sz="1600" dirty="0">
                <a:solidFill>
                  <a:schemeClr val="bg2">
                    <a:lumMod val="50000"/>
                  </a:schemeClr>
                </a:solidFill>
                <a:latin typeface="微软雅黑" pitchFamily="34" charset="-122"/>
                <a:ea typeface="微软雅黑" pitchFamily="34" charset="-122"/>
              </a:rPr>
              <a:t>企业常见措施</a:t>
            </a:r>
            <a:r>
              <a:rPr lang="zh-CN" altLang="en-US" sz="1600" dirty="0" smtClean="0">
                <a:solidFill>
                  <a:schemeClr val="bg2">
                    <a:lumMod val="50000"/>
                  </a:schemeClr>
                </a:solidFill>
                <a:latin typeface="微软雅黑" pitchFamily="34" charset="-122"/>
                <a:ea typeface="微软雅黑" pitchFamily="34" charset="-122"/>
              </a:rPr>
              <a:t>：</a:t>
            </a:r>
            <a:r>
              <a:rPr lang="zh-CN" altLang="en-US" sz="1600" dirty="0">
                <a:solidFill>
                  <a:schemeClr val="bg2">
                    <a:lumMod val="50000"/>
                  </a:schemeClr>
                </a:solidFill>
                <a:latin typeface="微软雅黑" pitchFamily="34" charset="-122"/>
                <a:ea typeface="微软雅黑" pitchFamily="34" charset="-122"/>
              </a:rPr>
              <a:t>购买专业的路由器，防火墙及流控系统，缺点建设成本高，维护难度大</a:t>
            </a:r>
            <a:endParaRPr lang="en-US" altLang="zh-CN" sz="1600" dirty="0">
              <a:solidFill>
                <a:schemeClr val="bg2">
                  <a:lumMod val="50000"/>
                </a:schemeClr>
              </a:solidFill>
              <a:latin typeface="微软雅黑" pitchFamily="34" charset="-122"/>
              <a:ea typeface="微软雅黑" pitchFamily="34" charset="-122"/>
            </a:endParaRPr>
          </a:p>
          <a:p>
            <a:pPr marL="400050" lvl="1" indent="0" fontAlgn="auto">
              <a:lnSpc>
                <a:spcPct val="150000"/>
              </a:lnSpc>
              <a:spcAft>
                <a:spcPts val="0"/>
              </a:spcAft>
              <a:buNone/>
              <a:defRPr/>
            </a:pPr>
            <a:r>
              <a:rPr lang="en-US" altLang="zh-CN" sz="1600" dirty="0">
                <a:solidFill>
                  <a:srgbClr val="0070C0"/>
                </a:solidFill>
                <a:latin typeface="微软雅黑" pitchFamily="34" charset="-122"/>
                <a:ea typeface="微软雅黑" pitchFamily="34" charset="-122"/>
              </a:rPr>
              <a:t>UCServer-CC</a:t>
            </a:r>
            <a:r>
              <a:rPr lang="zh-CN" altLang="en-US" sz="1600" dirty="0">
                <a:solidFill>
                  <a:srgbClr val="0070C0"/>
                </a:solidFill>
                <a:latin typeface="微软雅黑" pitchFamily="34" charset="-122"/>
                <a:ea typeface="微软雅黑" pitchFamily="34" charset="-122"/>
              </a:rPr>
              <a:t>：一体机高度集成所有功能，可视化操作，成本低，维护简单</a:t>
            </a:r>
            <a:endParaRPr lang="en-US" altLang="zh-CN" sz="1600" dirty="0">
              <a:solidFill>
                <a:srgbClr val="0070C0"/>
              </a:solidFill>
              <a:latin typeface="微软雅黑" pitchFamily="34" charset="-122"/>
              <a:ea typeface="微软雅黑" pitchFamily="34" charset="-122"/>
            </a:endParaRPr>
          </a:p>
          <a:p>
            <a:pPr marL="0" indent="0" fontAlgn="auto">
              <a:lnSpc>
                <a:spcPct val="150000"/>
              </a:lnSpc>
              <a:spcAft>
                <a:spcPts val="0"/>
              </a:spcAft>
              <a:buNone/>
              <a:defRPr/>
            </a:pPr>
            <a:r>
              <a:rPr lang="en-US" altLang="zh-CN" sz="1600" b="1" dirty="0">
                <a:solidFill>
                  <a:schemeClr val="bg2">
                    <a:lumMod val="50000"/>
                  </a:schemeClr>
                </a:solidFill>
                <a:latin typeface="微软雅黑" pitchFamily="34" charset="-122"/>
                <a:ea typeface="微软雅黑" pitchFamily="34" charset="-122"/>
              </a:rPr>
              <a:t>3</a:t>
            </a:r>
            <a:r>
              <a:rPr lang="en-US" altLang="zh-CN" sz="1600" b="1" dirty="0" smtClean="0">
                <a:solidFill>
                  <a:schemeClr val="bg2">
                    <a:lumMod val="50000"/>
                  </a:schemeClr>
                </a:solidFill>
                <a:latin typeface="微软雅黑" pitchFamily="34" charset="-122"/>
                <a:ea typeface="微软雅黑" pitchFamily="34" charset="-122"/>
              </a:rPr>
              <a:t>. </a:t>
            </a:r>
            <a:r>
              <a:rPr lang="zh-CN" altLang="en-US" sz="1600" b="1" dirty="0" smtClean="0">
                <a:solidFill>
                  <a:schemeClr val="bg2">
                    <a:lumMod val="50000"/>
                  </a:schemeClr>
                </a:solidFill>
                <a:latin typeface="微软雅黑" pitchFamily="34" charset="-122"/>
                <a:ea typeface="微软雅黑" pitchFamily="34" charset="-122"/>
              </a:rPr>
              <a:t>缺乏专业的</a:t>
            </a:r>
            <a:r>
              <a:rPr lang="en-US" altLang="zh-CN" sz="1600" b="1" dirty="0" smtClean="0">
                <a:solidFill>
                  <a:schemeClr val="bg2">
                    <a:lumMod val="50000"/>
                  </a:schemeClr>
                </a:solidFill>
                <a:latin typeface="微软雅黑" pitchFamily="34" charset="-122"/>
                <a:ea typeface="微软雅黑" pitchFamily="34" charset="-122"/>
              </a:rPr>
              <a:t>IT</a:t>
            </a:r>
            <a:r>
              <a:rPr lang="zh-CN" altLang="en-US" sz="1600" b="1" dirty="0">
                <a:solidFill>
                  <a:schemeClr val="bg2">
                    <a:lumMod val="50000"/>
                  </a:schemeClr>
                </a:solidFill>
                <a:latin typeface="微软雅黑" pitchFamily="34" charset="-122"/>
                <a:ea typeface="微软雅黑" pitchFamily="34" charset="-122"/>
              </a:rPr>
              <a:t>员</a:t>
            </a:r>
            <a:r>
              <a:rPr lang="zh-CN" altLang="en-US" sz="1600" b="1" dirty="0" smtClean="0">
                <a:solidFill>
                  <a:schemeClr val="bg2">
                    <a:lumMod val="50000"/>
                  </a:schemeClr>
                </a:solidFill>
                <a:latin typeface="微软雅黑" pitchFamily="34" charset="-122"/>
                <a:ea typeface="微软雅黑" pitchFamily="34" charset="-122"/>
              </a:rPr>
              <a:t>，如何保障呼叫中心中心系统稳定运行？</a:t>
            </a:r>
            <a:endParaRPr lang="en-US" altLang="zh-CN" sz="1600" b="1" dirty="0">
              <a:solidFill>
                <a:schemeClr val="bg2">
                  <a:lumMod val="50000"/>
                </a:schemeClr>
              </a:solidFill>
              <a:latin typeface="微软雅黑" pitchFamily="34" charset="-122"/>
              <a:ea typeface="微软雅黑" pitchFamily="34" charset="-122"/>
            </a:endParaRPr>
          </a:p>
          <a:p>
            <a:pPr marL="400050" lvl="1" indent="0" fontAlgn="auto">
              <a:lnSpc>
                <a:spcPct val="150000"/>
              </a:lnSpc>
              <a:spcAft>
                <a:spcPts val="0"/>
              </a:spcAft>
              <a:buNone/>
              <a:defRPr/>
            </a:pPr>
            <a:r>
              <a:rPr lang="zh-CN" altLang="en-US" sz="1600" dirty="0">
                <a:solidFill>
                  <a:schemeClr val="bg2">
                    <a:lumMod val="50000"/>
                  </a:schemeClr>
                </a:solidFill>
                <a:latin typeface="微软雅黑" pitchFamily="34" charset="-122"/>
                <a:ea typeface="微软雅黑" pitchFamily="34" charset="-122"/>
              </a:rPr>
              <a:t>企业常见措施</a:t>
            </a:r>
            <a:r>
              <a:rPr lang="zh-CN" altLang="en-US" sz="1600" dirty="0" smtClean="0">
                <a:solidFill>
                  <a:schemeClr val="bg2">
                    <a:lumMod val="50000"/>
                  </a:schemeClr>
                </a:solidFill>
                <a:latin typeface="微软雅黑" pitchFamily="34" charset="-122"/>
                <a:ea typeface="微软雅黑" pitchFamily="34" charset="-122"/>
              </a:rPr>
              <a:t>：聘请专业的网管人员，复杂的系统需要多名网管人员支撑运营，费用高</a:t>
            </a:r>
            <a:endParaRPr lang="en-US" altLang="zh-CN" sz="1600" dirty="0" smtClean="0">
              <a:solidFill>
                <a:schemeClr val="bg2">
                  <a:lumMod val="50000"/>
                </a:schemeClr>
              </a:solidFill>
              <a:latin typeface="微软雅黑" pitchFamily="34" charset="-122"/>
              <a:ea typeface="微软雅黑" pitchFamily="34" charset="-122"/>
            </a:endParaRPr>
          </a:p>
          <a:p>
            <a:pPr marL="400050" lvl="1" indent="0" fontAlgn="auto">
              <a:lnSpc>
                <a:spcPct val="150000"/>
              </a:lnSpc>
              <a:spcAft>
                <a:spcPts val="0"/>
              </a:spcAft>
              <a:buNone/>
              <a:defRPr/>
            </a:pPr>
            <a:r>
              <a:rPr lang="en-US" altLang="zh-CN" sz="1600" dirty="0" smtClean="0">
                <a:solidFill>
                  <a:srgbClr val="0070C0"/>
                </a:solidFill>
                <a:latin typeface="微软雅黑" pitchFamily="34" charset="-122"/>
                <a:ea typeface="微软雅黑" pitchFamily="34" charset="-122"/>
              </a:rPr>
              <a:t>UCServer-CC</a:t>
            </a:r>
            <a:r>
              <a:rPr lang="zh-CN" altLang="en-US" sz="1600" dirty="0" smtClean="0">
                <a:solidFill>
                  <a:srgbClr val="0070C0"/>
                </a:solidFill>
                <a:latin typeface="微软雅黑" pitchFamily="34" charset="-122"/>
                <a:ea typeface="微软雅黑" pitchFamily="34" charset="-122"/>
              </a:rPr>
              <a:t>：专业的网管中心，可远程维护，自动监控系统的运行状况，预防系统故障，费用低廉。</a:t>
            </a:r>
            <a:endParaRPr lang="en-US" altLang="zh-CN" sz="1600" dirty="0" smtClean="0">
              <a:solidFill>
                <a:srgbClr val="0070C0"/>
              </a:solidFill>
              <a:latin typeface="微软雅黑" pitchFamily="34" charset="-122"/>
              <a:ea typeface="微软雅黑" pitchFamily="34" charset="-122"/>
            </a:endParaRPr>
          </a:p>
        </p:txBody>
      </p:sp>
      <p:sp>
        <p:nvSpPr>
          <p:cNvPr id="5" name="标题 8"/>
          <p:cNvSpPr txBox="1">
            <a:spLocks/>
          </p:cNvSpPr>
          <p:nvPr/>
        </p:nvSpPr>
        <p:spPr>
          <a:xfrm>
            <a:off x="683568" y="404664"/>
            <a:ext cx="8229600" cy="854968"/>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eaLnBrk="1" hangingPunct="1">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defRPr sz="3600" b="1">
                <a:solidFill>
                  <a:schemeClr val="tx2"/>
                </a:solidFill>
                <a:latin typeface="Arial" pitchFamily="34" charset="0"/>
              </a:defRPr>
            </a:lvl2pPr>
            <a:lvl3pPr>
              <a:defRPr sz="3600" b="1">
                <a:solidFill>
                  <a:schemeClr val="tx2"/>
                </a:solidFill>
                <a:latin typeface="Arial" pitchFamily="34" charset="0"/>
              </a:defRPr>
            </a:lvl3pPr>
            <a:lvl4pPr>
              <a:defRPr sz="3600" b="1">
                <a:solidFill>
                  <a:schemeClr val="tx2"/>
                </a:solidFill>
                <a:latin typeface="Arial" pitchFamily="34" charset="0"/>
              </a:defRPr>
            </a:lvl4pPr>
            <a:lvl5pPr>
              <a:defRPr sz="3600" b="1">
                <a:solidFill>
                  <a:schemeClr val="tx2"/>
                </a:solidFill>
                <a:latin typeface="Arial" pitchFamily="34" charset="0"/>
              </a:defRPr>
            </a:lvl5pPr>
            <a:lvl6pPr marL="457200" fontAlgn="base">
              <a:spcBef>
                <a:spcPct val="0"/>
              </a:spcBef>
              <a:spcAft>
                <a:spcPct val="0"/>
              </a:spcAft>
              <a:defRPr sz="3600" b="1">
                <a:solidFill>
                  <a:schemeClr val="tx2"/>
                </a:solidFill>
                <a:latin typeface="Arial" pitchFamily="34" charset="0"/>
              </a:defRPr>
            </a:lvl6pPr>
            <a:lvl7pPr marL="914400" fontAlgn="base">
              <a:spcBef>
                <a:spcPct val="0"/>
              </a:spcBef>
              <a:spcAft>
                <a:spcPct val="0"/>
              </a:spcAft>
              <a:defRPr sz="3600" b="1">
                <a:solidFill>
                  <a:schemeClr val="tx2"/>
                </a:solidFill>
                <a:latin typeface="Arial" pitchFamily="34" charset="0"/>
              </a:defRPr>
            </a:lvl7pPr>
            <a:lvl8pPr marL="1371600" fontAlgn="base">
              <a:spcBef>
                <a:spcPct val="0"/>
              </a:spcBef>
              <a:spcAft>
                <a:spcPct val="0"/>
              </a:spcAft>
              <a:defRPr sz="3600" b="1">
                <a:solidFill>
                  <a:schemeClr val="tx2"/>
                </a:solidFill>
                <a:latin typeface="Arial" pitchFamily="34" charset="0"/>
              </a:defRPr>
            </a:lvl8pPr>
            <a:lvl9pPr marL="1828800" fontAlgn="base">
              <a:spcBef>
                <a:spcPct val="0"/>
              </a:spcBef>
              <a:spcAft>
                <a:spcPct val="0"/>
              </a:spcAft>
              <a:defRPr sz="3600" b="1">
                <a:solidFill>
                  <a:schemeClr val="tx2"/>
                </a:solidFill>
                <a:latin typeface="Arial" pitchFamily="34" charset="0"/>
              </a:defRPr>
            </a:lvl9pPr>
          </a:lstStyle>
          <a:p>
            <a:r>
              <a:rPr lang="zh-CN" altLang="en-US" sz="3200" dirty="0" smtClean="0"/>
              <a:t>您的企业是否面临下问题？</a:t>
            </a:r>
            <a:endParaRPr lang="zh-CN" altLang="en-US" sz="3200" dirty="0"/>
          </a:p>
          <a:p>
            <a:endParaRPr lang="zh-CN" altLang="en-US" sz="3200" dirty="0"/>
          </a:p>
          <a:p>
            <a:endParaRPr lang="zh-CN" altLang="en-US" sz="3200" dirty="0"/>
          </a:p>
        </p:txBody>
      </p:sp>
    </p:spTree>
    <p:extLst>
      <p:ext uri="{BB962C8B-B14F-4D97-AF65-F5344CB8AC3E}">
        <p14:creationId xmlns:p14="http://schemas.microsoft.com/office/powerpoint/2010/main" val="17976629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eaLnBrk="1" hangingPunct="1"/>
            <a:r>
              <a:rPr lang="zh-CN" altLang="en-US" dirty="0" smtClean="0"/>
              <a:t>呼叫中心 </a:t>
            </a:r>
            <a:r>
              <a:rPr lang="en-US" altLang="zh-CN" sz="2400" dirty="0" smtClean="0"/>
              <a:t>—</a:t>
            </a:r>
            <a:r>
              <a:rPr lang="zh-CN" altLang="en-US" sz="2400" dirty="0" smtClean="0"/>
              <a:t>高级外呼任务</a:t>
            </a:r>
            <a:endParaRPr lang="zh-CN" altLang="en-US" dirty="0" smtClean="0"/>
          </a:p>
        </p:txBody>
      </p:sp>
      <p:sp>
        <p:nvSpPr>
          <p:cNvPr id="22531" name="内容占位符 4"/>
          <p:cNvSpPr>
            <a:spLocks noGrp="1"/>
          </p:cNvSpPr>
          <p:nvPr>
            <p:ph idx="1"/>
          </p:nvPr>
        </p:nvSpPr>
        <p:spPr>
          <a:xfrm>
            <a:off x="539553" y="1628800"/>
            <a:ext cx="8229600" cy="928687"/>
          </a:xfrm>
        </p:spPr>
        <p:txBody>
          <a:bodyPr/>
          <a:lstStyle/>
          <a:p>
            <a:pPr marL="0" indent="0" eaLnBrk="1" hangingPunct="1">
              <a:buNone/>
            </a:pPr>
            <a:r>
              <a:rPr lang="zh-CN" altLang="en-US" sz="1800" dirty="0" smtClean="0"/>
              <a:t>三种高级外呼任务设置，适应不同业务类型，提高工作效率。外呼任务设置、录音报表导出简单方便。</a:t>
            </a:r>
          </a:p>
        </p:txBody>
      </p:sp>
      <p:graphicFrame>
        <p:nvGraphicFramePr>
          <p:cNvPr id="13" name="表格 12"/>
          <p:cNvGraphicFramePr>
            <a:graphicFrameLocks noGrp="1"/>
          </p:cNvGraphicFramePr>
          <p:nvPr/>
        </p:nvGraphicFramePr>
        <p:xfrm>
          <a:off x="1142976" y="2492896"/>
          <a:ext cx="6929486" cy="3748930"/>
        </p:xfrm>
        <a:graphic>
          <a:graphicData uri="http://schemas.openxmlformats.org/drawingml/2006/table">
            <a:tbl>
              <a:tblPr firstRow="1" bandRow="1">
                <a:solidFill>
                  <a:srgbClr val="CCECFF"/>
                </a:solidFill>
                <a:tableStyleId>{2D5ABB26-0587-4C30-8999-92F81FD0307C}</a:tableStyleId>
              </a:tblPr>
              <a:tblGrid>
                <a:gridCol w="2000264"/>
                <a:gridCol w="4929222"/>
              </a:tblGrid>
              <a:tr h="1000410">
                <a:tc>
                  <a:txBody>
                    <a:bodyPr/>
                    <a:lstStyle/>
                    <a:p>
                      <a:pPr algn="ctr">
                        <a:lnSpc>
                          <a:spcPct val="150000"/>
                        </a:lnSpc>
                        <a:buFont typeface="Wingdings" pitchFamily="2" charset="2"/>
                        <a:buChar char="p"/>
                      </a:pPr>
                      <a:r>
                        <a:rPr lang="zh-CN" altLang="en-US" sz="2000" dirty="0" smtClean="0">
                          <a:solidFill>
                            <a:srgbClr val="002060"/>
                          </a:solidFill>
                          <a:latin typeface="微软雅黑" pitchFamily="34" charset="-122"/>
                          <a:ea typeface="微软雅黑" pitchFamily="34" charset="-122"/>
                        </a:rPr>
                        <a:t>   预览外呼</a:t>
                      </a:r>
                      <a:endParaRPr lang="en-US" altLang="zh-CN" sz="2000" dirty="0" smtClean="0">
                        <a:solidFill>
                          <a:srgbClr val="002060"/>
                        </a:solidFill>
                        <a:latin typeface="微软雅黑" pitchFamily="34" charset="-122"/>
                        <a:ea typeface="微软雅黑" pitchFamily="34" charset="-122"/>
                      </a:endParaRPr>
                    </a:p>
                  </a:txBody>
                  <a:tcPr anchor="ct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nSpc>
                          <a:spcPct val="150000"/>
                        </a:lnSpc>
                      </a:pPr>
                      <a:r>
                        <a:rPr lang="zh-CN" altLang="en-US" sz="1600" dirty="0" smtClean="0">
                          <a:solidFill>
                            <a:srgbClr val="002060"/>
                          </a:solidFill>
                          <a:latin typeface="微软雅黑" pitchFamily="34" charset="-122"/>
                          <a:ea typeface="微软雅黑" pitchFamily="34" charset="-122"/>
                        </a:rPr>
                        <a:t>导入表格生成任务，客服点击表内号码进行外呼。</a:t>
                      </a:r>
                      <a:endParaRPr lang="zh-CN" altLang="en-US" sz="1600" dirty="0">
                        <a:solidFill>
                          <a:srgbClr val="002060"/>
                        </a:solidFill>
                        <a:latin typeface="微软雅黑" pitchFamily="34" charset="-122"/>
                        <a:ea typeface="微软雅黑" pitchFamily="34" charset="-122"/>
                      </a:endParaRPr>
                    </a:p>
                  </a:txBody>
                  <a:tcPr anchor="ct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1191000">
                <a:tc>
                  <a:txBody>
                    <a:bodyPr/>
                    <a:lstStyle/>
                    <a:p>
                      <a:pPr marL="0" marR="0" indent="0" algn="ctr" defTabSz="914400" rtl="0" eaLnBrk="1" fontAlgn="auto" latinLnBrk="0" hangingPunct="1">
                        <a:lnSpc>
                          <a:spcPct val="150000"/>
                        </a:lnSpc>
                        <a:spcBef>
                          <a:spcPts val="0"/>
                        </a:spcBef>
                        <a:spcAft>
                          <a:spcPts val="0"/>
                        </a:spcAft>
                        <a:buClrTx/>
                        <a:buSzTx/>
                        <a:buFont typeface="Wingdings" pitchFamily="2" charset="2"/>
                        <a:buChar char="p"/>
                        <a:tabLst/>
                        <a:defRPr/>
                      </a:pPr>
                      <a:r>
                        <a:rPr lang="zh-CN" altLang="en-US" sz="2000" dirty="0" smtClean="0">
                          <a:solidFill>
                            <a:srgbClr val="002060"/>
                          </a:solidFill>
                          <a:latin typeface="微软雅黑" pitchFamily="34" charset="-122"/>
                          <a:ea typeface="微软雅黑" pitchFamily="34" charset="-122"/>
                        </a:rPr>
                        <a:t>   一键外呼</a:t>
                      </a:r>
                      <a:endParaRPr lang="en-US" altLang="zh-CN" sz="2000" dirty="0" smtClean="0">
                        <a:solidFill>
                          <a:srgbClr val="002060"/>
                        </a:solidFill>
                        <a:latin typeface="微软雅黑" pitchFamily="34" charset="-122"/>
                        <a:ea typeface="微软雅黑" pitchFamily="34" charset="-122"/>
                      </a:endParaRPr>
                    </a:p>
                  </a:txBody>
                  <a:tcPr anchor="ct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nSpc>
                          <a:spcPct val="150000"/>
                        </a:lnSpc>
                      </a:pPr>
                      <a:r>
                        <a:rPr lang="zh-CN" altLang="en-US" sz="1600" dirty="0" smtClean="0">
                          <a:solidFill>
                            <a:srgbClr val="002060"/>
                          </a:solidFill>
                          <a:latin typeface="微软雅黑" pitchFamily="34" charset="-122"/>
                          <a:ea typeface="微软雅黑" pitchFamily="34" charset="-122"/>
                        </a:rPr>
                        <a:t>导入表格生成任务，客服点击一键外呼按钮自动摊派号码外呼。</a:t>
                      </a:r>
                      <a:endParaRPr lang="zh-CN" altLang="en-US" sz="1600" dirty="0">
                        <a:solidFill>
                          <a:srgbClr val="002060"/>
                        </a:solidFill>
                        <a:latin typeface="微软雅黑" pitchFamily="34" charset="-122"/>
                        <a:ea typeface="微软雅黑" pitchFamily="34" charset="-122"/>
                      </a:endParaRPr>
                    </a:p>
                  </a:txBody>
                  <a:tcPr anchor="ct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1557520">
                <a:tc>
                  <a:txBody>
                    <a:bodyPr/>
                    <a:lstStyle/>
                    <a:p>
                      <a:pPr marL="0" marR="0" indent="0" algn="ctr" defTabSz="914400" rtl="0" eaLnBrk="1" fontAlgn="auto" latinLnBrk="0" hangingPunct="1">
                        <a:lnSpc>
                          <a:spcPct val="150000"/>
                        </a:lnSpc>
                        <a:spcBef>
                          <a:spcPts val="0"/>
                        </a:spcBef>
                        <a:spcAft>
                          <a:spcPts val="0"/>
                        </a:spcAft>
                        <a:buClrTx/>
                        <a:buSzTx/>
                        <a:buFont typeface="Wingdings" pitchFamily="2" charset="2"/>
                        <a:buChar char="p"/>
                        <a:tabLst/>
                        <a:defRPr/>
                      </a:pPr>
                      <a:r>
                        <a:rPr lang="zh-CN" altLang="en-US" sz="2000" dirty="0" smtClean="0">
                          <a:solidFill>
                            <a:srgbClr val="002060"/>
                          </a:solidFill>
                          <a:latin typeface="微软雅黑" pitchFamily="34" charset="-122"/>
                          <a:ea typeface="微软雅黑" pitchFamily="34" charset="-122"/>
                        </a:rPr>
                        <a:t>   预测外呼</a:t>
                      </a:r>
                    </a:p>
                  </a:txBody>
                  <a:tcPr anchor="ct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nSpc>
                          <a:spcPct val="150000"/>
                        </a:lnSpc>
                      </a:pPr>
                      <a:r>
                        <a:rPr lang="zh-CN" altLang="en-US" sz="1600" dirty="0" smtClean="0">
                          <a:solidFill>
                            <a:srgbClr val="002060"/>
                          </a:solidFill>
                          <a:latin typeface="微软雅黑" pitchFamily="34" charset="-122"/>
                          <a:ea typeface="微软雅黑" pitchFamily="34" charset="-122"/>
                        </a:rPr>
                        <a:t>导入表格生成任务，系统自动根据在线坐席数量和任务号码质量多路同时外呼，接通后转接坐席。</a:t>
                      </a:r>
                      <a:endParaRPr lang="zh-CN" altLang="en-US" sz="1600" dirty="0">
                        <a:solidFill>
                          <a:srgbClr val="002060"/>
                        </a:solidFill>
                        <a:latin typeface="微软雅黑" pitchFamily="34" charset="-122"/>
                        <a:ea typeface="微软雅黑" pitchFamily="34" charset="-122"/>
                      </a:endParaRPr>
                    </a:p>
                  </a:txBody>
                  <a:tcPr anchor="ct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856054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标题 1"/>
          <p:cNvSpPr>
            <a:spLocks noGrp="1"/>
          </p:cNvSpPr>
          <p:nvPr>
            <p:ph type="title"/>
          </p:nvPr>
        </p:nvSpPr>
        <p:spPr>
          <a:xfrm>
            <a:off x="467545" y="404664"/>
            <a:ext cx="8229600" cy="850106"/>
          </a:xfrm>
        </p:spPr>
        <p:txBody>
          <a:bodyPr/>
          <a:lstStyle/>
          <a:p>
            <a:pPr eaLnBrk="1" hangingPunct="1"/>
            <a:r>
              <a:rPr lang="zh-CN" altLang="en-US" dirty="0" smtClean="0"/>
              <a:t>呼叫中心 </a:t>
            </a:r>
            <a:r>
              <a:rPr lang="en-US" altLang="zh-CN" sz="2400" dirty="0" smtClean="0"/>
              <a:t>—</a:t>
            </a:r>
            <a:r>
              <a:rPr lang="zh-CN" altLang="en-US" sz="2400" dirty="0" smtClean="0"/>
              <a:t>订单管理及电子商务</a:t>
            </a:r>
          </a:p>
        </p:txBody>
      </p:sp>
      <p:sp>
        <p:nvSpPr>
          <p:cNvPr id="19459" name="内容占位符 22"/>
          <p:cNvSpPr>
            <a:spLocks noGrp="1"/>
          </p:cNvSpPr>
          <p:nvPr>
            <p:ph idx="1"/>
          </p:nvPr>
        </p:nvSpPr>
        <p:spPr>
          <a:xfrm>
            <a:off x="457201" y="1357314"/>
            <a:ext cx="8229600" cy="714375"/>
          </a:xfrm>
        </p:spPr>
        <p:txBody>
          <a:bodyPr/>
          <a:lstStyle/>
          <a:p>
            <a:pPr eaLnBrk="1" hangingPunct="1"/>
            <a:r>
              <a:rPr lang="zh-CN" altLang="en-US" sz="1800" dirty="0" smtClean="0"/>
              <a:t>坐席在客户端进行下单操作，在订单的各个阶段信息均会在系统中管理。</a:t>
            </a:r>
            <a:endParaRPr lang="zh-CN" altLang="en-US" sz="1800" dirty="0" smtClean="0">
              <a:solidFill>
                <a:srgbClr val="000000"/>
              </a:solidFill>
            </a:endParaRPr>
          </a:p>
        </p:txBody>
      </p:sp>
      <p:sp>
        <p:nvSpPr>
          <p:cNvPr id="19460" name="矩形 36"/>
          <p:cNvSpPr>
            <a:spLocks noChangeArrowheads="1"/>
          </p:cNvSpPr>
          <p:nvPr/>
        </p:nvSpPr>
        <p:spPr bwMode="auto">
          <a:xfrm>
            <a:off x="3429001" y="2214563"/>
            <a:ext cx="1285875" cy="341632"/>
          </a:xfrm>
          <a:prstGeom prst="rect">
            <a:avLst/>
          </a:prstGeom>
          <a:noFill/>
          <a:ln w="9525">
            <a:noFill/>
            <a:miter lim="800000"/>
            <a:headEnd/>
            <a:tailEnd/>
          </a:ln>
        </p:spPr>
        <p:txBody>
          <a:bodyPr>
            <a:spAutoFit/>
          </a:bodyPr>
          <a:lstStyle/>
          <a:p>
            <a:pPr defTabSz="1066800">
              <a:lnSpc>
                <a:spcPct val="90000"/>
              </a:lnSpc>
              <a:spcAft>
                <a:spcPct val="35000"/>
              </a:spcAft>
            </a:pPr>
            <a:endParaRPr lang="zh-CN" altLang="en-US" b="1">
              <a:latin typeface="微软雅黑" pitchFamily="34" charset="-122"/>
              <a:ea typeface="微软雅黑" pitchFamily="34" charset="-122"/>
            </a:endParaRPr>
          </a:p>
        </p:txBody>
      </p:sp>
      <p:grpSp>
        <p:nvGrpSpPr>
          <p:cNvPr id="19461" name="组合 147"/>
          <p:cNvGrpSpPr>
            <a:grpSpLocks/>
          </p:cNvGrpSpPr>
          <p:nvPr/>
        </p:nvGrpSpPr>
        <p:grpSpPr bwMode="auto">
          <a:xfrm>
            <a:off x="714376" y="2286000"/>
            <a:ext cx="7643813" cy="3071420"/>
            <a:chOff x="999722" y="2786058"/>
            <a:chExt cx="7644244" cy="3071441"/>
          </a:xfrm>
        </p:grpSpPr>
        <p:grpSp>
          <p:nvGrpSpPr>
            <p:cNvPr id="19462" name="组合 67"/>
            <p:cNvGrpSpPr>
              <a:grpSpLocks/>
            </p:cNvGrpSpPr>
            <p:nvPr/>
          </p:nvGrpSpPr>
          <p:grpSpPr bwMode="auto">
            <a:xfrm>
              <a:off x="999722" y="2786058"/>
              <a:ext cx="2287129" cy="3071441"/>
              <a:chOff x="499656" y="2143116"/>
              <a:chExt cx="2287129" cy="3071441"/>
            </a:xfrm>
          </p:grpSpPr>
          <p:sp>
            <p:nvSpPr>
              <p:cNvPr id="30" name="矩形 29"/>
              <p:cNvSpPr/>
              <p:nvPr/>
            </p:nvSpPr>
            <p:spPr>
              <a:xfrm>
                <a:off x="499656" y="2143116"/>
                <a:ext cx="1143064" cy="341634"/>
              </a:xfrm>
              <a:prstGeom prst="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a:spAutoFit/>
              </a:bodyPr>
              <a:lstStyle/>
              <a:p>
                <a:pPr algn="ctr" defTabSz="1066800" fontAlgn="auto">
                  <a:lnSpc>
                    <a:spcPct val="90000"/>
                  </a:lnSpc>
                  <a:spcAft>
                    <a:spcPct val="35000"/>
                  </a:spcAft>
                  <a:defRPr/>
                </a:pPr>
                <a:r>
                  <a:rPr lang="zh-CN" altLang="en-US" b="1" dirty="0">
                    <a:latin typeface="微软雅黑" pitchFamily="34" charset="-122"/>
                    <a:ea typeface="微软雅黑" pitchFamily="34" charset="-122"/>
                  </a:rPr>
                  <a:t>商品库</a:t>
                </a:r>
              </a:p>
            </p:txBody>
          </p:sp>
          <p:sp>
            <p:nvSpPr>
              <p:cNvPr id="31" name="矩形 30"/>
              <p:cNvSpPr/>
              <p:nvPr/>
            </p:nvSpPr>
            <p:spPr>
              <a:xfrm>
                <a:off x="1414108" y="2714620"/>
                <a:ext cx="1357390" cy="313934"/>
              </a:xfrm>
              <a:prstGeom prst="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商品分类</a:t>
                </a:r>
              </a:p>
            </p:txBody>
          </p:sp>
          <p:sp>
            <p:nvSpPr>
              <p:cNvPr id="32" name="矩形 31"/>
              <p:cNvSpPr/>
              <p:nvPr/>
            </p:nvSpPr>
            <p:spPr>
              <a:xfrm>
                <a:off x="1414108" y="3159123"/>
                <a:ext cx="1357390" cy="313934"/>
              </a:xfrm>
              <a:prstGeom prst="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价格折扣</a:t>
                </a:r>
              </a:p>
            </p:txBody>
          </p:sp>
          <p:sp>
            <p:nvSpPr>
              <p:cNvPr id="33" name="矩形 32"/>
              <p:cNvSpPr/>
              <p:nvPr/>
            </p:nvSpPr>
            <p:spPr>
              <a:xfrm>
                <a:off x="1414108" y="3614739"/>
                <a:ext cx="1357390" cy="313934"/>
              </a:xfrm>
              <a:prstGeom prst="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赠品管理</a:t>
                </a:r>
              </a:p>
            </p:txBody>
          </p:sp>
          <p:sp>
            <p:nvSpPr>
              <p:cNvPr id="34" name="矩形 33"/>
              <p:cNvSpPr/>
              <p:nvPr/>
            </p:nvSpPr>
            <p:spPr>
              <a:xfrm>
                <a:off x="1418871" y="4043367"/>
                <a:ext cx="1352626" cy="313934"/>
              </a:xfrm>
              <a:prstGeom prst="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仓库管理</a:t>
                </a:r>
              </a:p>
            </p:txBody>
          </p:sp>
          <p:sp>
            <p:nvSpPr>
              <p:cNvPr id="35" name="矩形 34"/>
              <p:cNvSpPr/>
              <p:nvPr/>
            </p:nvSpPr>
            <p:spPr>
              <a:xfrm>
                <a:off x="1414108" y="4471995"/>
                <a:ext cx="1357390" cy="313934"/>
              </a:xfrm>
              <a:prstGeom prst="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货损货差</a:t>
                </a:r>
              </a:p>
            </p:txBody>
          </p:sp>
          <p:sp>
            <p:nvSpPr>
              <p:cNvPr id="36" name="矩形 35"/>
              <p:cNvSpPr/>
              <p:nvPr/>
            </p:nvSpPr>
            <p:spPr>
              <a:xfrm>
                <a:off x="1402995" y="4900623"/>
                <a:ext cx="1383790" cy="313934"/>
              </a:xfrm>
              <a:prstGeom prst="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wrap="none">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供应商管理</a:t>
                </a:r>
              </a:p>
            </p:txBody>
          </p:sp>
          <p:cxnSp>
            <p:nvCxnSpPr>
              <p:cNvPr id="42" name="形状 41"/>
              <p:cNvCxnSpPr>
                <a:stCxn id="30" idx="2"/>
                <a:endCxn id="31" idx="1"/>
              </p:cNvCxnSpPr>
              <p:nvPr/>
            </p:nvCxnSpPr>
            <p:spPr>
              <a:xfrm rot="16200000" flipH="1">
                <a:off x="1049230" y="2506708"/>
                <a:ext cx="386837" cy="342920"/>
              </a:xfrm>
              <a:prstGeom prst="bentConnector2">
                <a:avLst/>
              </a:prstGeom>
              <a:ln>
                <a:solidFill>
                  <a:srgbClr val="00B050"/>
                </a:solidFill>
                <a:tailEnd type="arrow"/>
              </a:ln>
            </p:spPr>
            <p:style>
              <a:lnRef idx="2">
                <a:schemeClr val="accent1"/>
              </a:lnRef>
              <a:fillRef idx="1">
                <a:schemeClr val="lt1"/>
              </a:fillRef>
              <a:effectRef idx="0">
                <a:schemeClr val="accent1"/>
              </a:effectRef>
              <a:fontRef idx="minor">
                <a:schemeClr val="dk1"/>
              </a:fontRef>
            </p:style>
          </p:cxnSp>
          <p:cxnSp>
            <p:nvCxnSpPr>
              <p:cNvPr id="47" name="形状 46"/>
              <p:cNvCxnSpPr>
                <a:stCxn id="30" idx="2"/>
                <a:endCxn id="32" idx="1"/>
              </p:cNvCxnSpPr>
              <p:nvPr/>
            </p:nvCxnSpPr>
            <p:spPr>
              <a:xfrm rot="16200000" flipH="1">
                <a:off x="826978" y="2728959"/>
                <a:ext cx="831340" cy="342920"/>
              </a:xfrm>
              <a:prstGeom prst="bentConnector2">
                <a:avLst/>
              </a:prstGeom>
              <a:ln>
                <a:solidFill>
                  <a:srgbClr val="00B050"/>
                </a:solidFill>
                <a:tailEnd type="arrow"/>
              </a:ln>
            </p:spPr>
            <p:style>
              <a:lnRef idx="2">
                <a:schemeClr val="accent1"/>
              </a:lnRef>
              <a:fillRef idx="1">
                <a:schemeClr val="lt1"/>
              </a:fillRef>
              <a:effectRef idx="0">
                <a:schemeClr val="accent1"/>
              </a:effectRef>
              <a:fontRef idx="minor">
                <a:schemeClr val="dk1"/>
              </a:fontRef>
            </p:style>
          </p:cxnSp>
          <p:cxnSp>
            <p:nvCxnSpPr>
              <p:cNvPr id="51" name="形状 50"/>
              <p:cNvCxnSpPr>
                <a:stCxn id="30" idx="2"/>
                <a:endCxn id="33" idx="1"/>
              </p:cNvCxnSpPr>
              <p:nvPr/>
            </p:nvCxnSpPr>
            <p:spPr>
              <a:xfrm rot="16200000" flipH="1">
                <a:off x="599170" y="2956767"/>
                <a:ext cx="1286956" cy="342920"/>
              </a:xfrm>
              <a:prstGeom prst="bentConnector2">
                <a:avLst/>
              </a:prstGeom>
              <a:ln>
                <a:solidFill>
                  <a:srgbClr val="00B050"/>
                </a:solidFill>
                <a:tailEnd type="arrow"/>
              </a:ln>
            </p:spPr>
            <p:style>
              <a:lnRef idx="2">
                <a:schemeClr val="accent1"/>
              </a:lnRef>
              <a:fillRef idx="1">
                <a:schemeClr val="lt1"/>
              </a:fillRef>
              <a:effectRef idx="0">
                <a:schemeClr val="accent1"/>
              </a:effectRef>
              <a:fontRef idx="minor">
                <a:schemeClr val="dk1"/>
              </a:fontRef>
            </p:style>
          </p:cxnSp>
          <p:cxnSp>
            <p:nvCxnSpPr>
              <p:cNvPr id="54" name="形状 53"/>
              <p:cNvCxnSpPr>
                <a:stCxn id="30" idx="2"/>
                <a:endCxn id="34" idx="1"/>
              </p:cNvCxnSpPr>
              <p:nvPr/>
            </p:nvCxnSpPr>
            <p:spPr>
              <a:xfrm rot="16200000" flipH="1">
                <a:off x="387237" y="3168700"/>
                <a:ext cx="1715584" cy="347683"/>
              </a:xfrm>
              <a:prstGeom prst="bentConnector2">
                <a:avLst/>
              </a:prstGeom>
              <a:ln>
                <a:solidFill>
                  <a:srgbClr val="00B050"/>
                </a:solidFill>
                <a:tailEnd type="arrow"/>
              </a:ln>
            </p:spPr>
            <p:style>
              <a:lnRef idx="2">
                <a:schemeClr val="accent1"/>
              </a:lnRef>
              <a:fillRef idx="1">
                <a:schemeClr val="lt1"/>
              </a:fillRef>
              <a:effectRef idx="0">
                <a:schemeClr val="accent1"/>
              </a:effectRef>
              <a:fontRef idx="minor">
                <a:schemeClr val="dk1"/>
              </a:fontRef>
            </p:style>
          </p:cxnSp>
          <p:cxnSp>
            <p:nvCxnSpPr>
              <p:cNvPr id="57" name="形状 56"/>
              <p:cNvCxnSpPr>
                <a:stCxn id="30" idx="2"/>
                <a:endCxn id="35" idx="1"/>
              </p:cNvCxnSpPr>
              <p:nvPr/>
            </p:nvCxnSpPr>
            <p:spPr>
              <a:xfrm rot="16200000" flipH="1">
                <a:off x="170543" y="3385395"/>
                <a:ext cx="2144211" cy="342920"/>
              </a:xfrm>
              <a:prstGeom prst="bentConnector2">
                <a:avLst/>
              </a:prstGeom>
              <a:ln>
                <a:solidFill>
                  <a:srgbClr val="00B050"/>
                </a:solidFill>
                <a:tailEnd type="arrow"/>
              </a:ln>
            </p:spPr>
            <p:style>
              <a:lnRef idx="2">
                <a:schemeClr val="accent1"/>
              </a:lnRef>
              <a:fillRef idx="1">
                <a:schemeClr val="lt1"/>
              </a:fillRef>
              <a:effectRef idx="0">
                <a:schemeClr val="accent1"/>
              </a:effectRef>
              <a:fontRef idx="minor">
                <a:schemeClr val="dk1"/>
              </a:fontRef>
            </p:style>
          </p:cxnSp>
          <p:cxnSp>
            <p:nvCxnSpPr>
              <p:cNvPr id="60" name="形状 59"/>
              <p:cNvCxnSpPr>
                <a:stCxn id="30" idx="2"/>
                <a:endCxn id="36" idx="1"/>
              </p:cNvCxnSpPr>
              <p:nvPr/>
            </p:nvCxnSpPr>
            <p:spPr>
              <a:xfrm rot="16200000" flipH="1">
                <a:off x="-49328" y="3605267"/>
                <a:ext cx="2572840" cy="331807"/>
              </a:xfrm>
              <a:prstGeom prst="bentConnector2">
                <a:avLst/>
              </a:prstGeom>
              <a:ln>
                <a:solidFill>
                  <a:srgbClr val="00B050"/>
                </a:solidFill>
                <a:tailEnd type="arrow"/>
              </a:ln>
            </p:spPr>
            <p:style>
              <a:lnRef idx="2">
                <a:schemeClr val="accent1"/>
              </a:lnRef>
              <a:fillRef idx="1">
                <a:schemeClr val="lt1"/>
              </a:fillRef>
              <a:effectRef idx="0">
                <a:schemeClr val="accent1"/>
              </a:effectRef>
              <a:fontRef idx="minor">
                <a:schemeClr val="dk1"/>
              </a:fontRef>
            </p:style>
          </p:cxnSp>
        </p:grpSp>
        <p:grpSp>
          <p:nvGrpSpPr>
            <p:cNvPr id="19463" name="组合 121"/>
            <p:cNvGrpSpPr>
              <a:grpSpLocks/>
            </p:cNvGrpSpPr>
            <p:nvPr/>
          </p:nvGrpSpPr>
          <p:grpSpPr bwMode="auto">
            <a:xfrm>
              <a:off x="6357837" y="2786058"/>
              <a:ext cx="2286129" cy="2214186"/>
              <a:chOff x="214169" y="2143116"/>
              <a:chExt cx="2286129" cy="2214186"/>
            </a:xfrm>
          </p:grpSpPr>
          <p:sp>
            <p:nvSpPr>
              <p:cNvPr id="123" name="矩形 122"/>
              <p:cNvSpPr/>
              <p:nvPr/>
            </p:nvSpPr>
            <p:spPr>
              <a:xfrm>
                <a:off x="214169" y="2143116"/>
                <a:ext cx="1143065" cy="34163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defTabSz="1066800" fontAlgn="auto">
                  <a:lnSpc>
                    <a:spcPct val="90000"/>
                  </a:lnSpc>
                  <a:spcAft>
                    <a:spcPct val="35000"/>
                  </a:spcAft>
                  <a:defRPr/>
                </a:pPr>
                <a:r>
                  <a:rPr lang="zh-CN" altLang="en-US" b="1" dirty="0">
                    <a:latin typeface="微软雅黑" pitchFamily="34" charset="-122"/>
                    <a:ea typeface="微软雅黑" pitchFamily="34" charset="-122"/>
                  </a:rPr>
                  <a:t>管理平台</a:t>
                </a:r>
              </a:p>
            </p:txBody>
          </p:sp>
          <p:sp>
            <p:nvSpPr>
              <p:cNvPr id="124" name="矩形 123"/>
              <p:cNvSpPr/>
              <p:nvPr/>
            </p:nvSpPr>
            <p:spPr>
              <a:xfrm>
                <a:off x="1142908" y="2714620"/>
                <a:ext cx="1357390" cy="31393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订购记录</a:t>
                </a:r>
              </a:p>
            </p:txBody>
          </p:sp>
          <p:sp>
            <p:nvSpPr>
              <p:cNvPr id="125" name="矩形 124"/>
              <p:cNvSpPr/>
              <p:nvPr/>
            </p:nvSpPr>
            <p:spPr>
              <a:xfrm>
                <a:off x="1142908" y="3159124"/>
                <a:ext cx="1357390" cy="31393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订单查询</a:t>
                </a:r>
              </a:p>
            </p:txBody>
          </p:sp>
          <p:sp>
            <p:nvSpPr>
              <p:cNvPr id="126" name="矩形 125"/>
              <p:cNvSpPr/>
              <p:nvPr/>
            </p:nvSpPr>
            <p:spPr>
              <a:xfrm>
                <a:off x="1142908" y="3614739"/>
                <a:ext cx="1357390" cy="31393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数据导出</a:t>
                </a:r>
              </a:p>
            </p:txBody>
          </p:sp>
          <p:sp>
            <p:nvSpPr>
              <p:cNvPr id="127" name="矩形 126"/>
              <p:cNvSpPr/>
              <p:nvPr/>
            </p:nvSpPr>
            <p:spPr>
              <a:xfrm>
                <a:off x="1147672" y="4043368"/>
                <a:ext cx="1352626" cy="31393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权限分配</a:t>
                </a:r>
              </a:p>
            </p:txBody>
          </p:sp>
          <p:cxnSp>
            <p:nvCxnSpPr>
              <p:cNvPr id="129" name="形状 128"/>
              <p:cNvCxnSpPr>
                <a:stCxn id="123" idx="2"/>
                <a:endCxn id="124" idx="1"/>
              </p:cNvCxnSpPr>
              <p:nvPr/>
            </p:nvCxnSpPr>
            <p:spPr>
              <a:xfrm rot="16200000" flipH="1">
                <a:off x="770886" y="2499564"/>
                <a:ext cx="386837" cy="357207"/>
              </a:xfrm>
              <a:prstGeom prst="bentConnector2">
                <a:avLst/>
              </a:prstGeom>
              <a:ln>
                <a:tailEnd type="arrow"/>
              </a:ln>
            </p:spPr>
            <p:style>
              <a:lnRef idx="2">
                <a:schemeClr val="accent2"/>
              </a:lnRef>
              <a:fillRef idx="1">
                <a:schemeClr val="lt1"/>
              </a:fillRef>
              <a:effectRef idx="0">
                <a:schemeClr val="accent2"/>
              </a:effectRef>
              <a:fontRef idx="minor">
                <a:schemeClr val="dk1"/>
              </a:fontRef>
            </p:style>
          </p:cxnSp>
          <p:cxnSp>
            <p:nvCxnSpPr>
              <p:cNvPr id="130" name="形状 129"/>
              <p:cNvCxnSpPr>
                <a:stCxn id="123" idx="2"/>
                <a:endCxn id="125" idx="1"/>
              </p:cNvCxnSpPr>
              <p:nvPr/>
            </p:nvCxnSpPr>
            <p:spPr>
              <a:xfrm rot="16200000" flipH="1">
                <a:off x="548635" y="2721816"/>
                <a:ext cx="831341" cy="357207"/>
              </a:xfrm>
              <a:prstGeom prst="bentConnector2">
                <a:avLst/>
              </a:prstGeom>
              <a:ln>
                <a:tailEnd type="arrow"/>
              </a:ln>
            </p:spPr>
            <p:style>
              <a:lnRef idx="2">
                <a:schemeClr val="accent2"/>
              </a:lnRef>
              <a:fillRef idx="1">
                <a:schemeClr val="lt1"/>
              </a:fillRef>
              <a:effectRef idx="0">
                <a:schemeClr val="accent2"/>
              </a:effectRef>
              <a:fontRef idx="minor">
                <a:schemeClr val="dk1"/>
              </a:fontRef>
            </p:style>
          </p:cxnSp>
          <p:cxnSp>
            <p:nvCxnSpPr>
              <p:cNvPr id="131" name="形状 130"/>
              <p:cNvCxnSpPr>
                <a:stCxn id="123" idx="2"/>
                <a:endCxn id="126" idx="1"/>
              </p:cNvCxnSpPr>
              <p:nvPr/>
            </p:nvCxnSpPr>
            <p:spPr>
              <a:xfrm rot="16200000" flipH="1">
                <a:off x="320827" y="2949624"/>
                <a:ext cx="1286956" cy="357207"/>
              </a:xfrm>
              <a:prstGeom prst="bentConnector2">
                <a:avLst/>
              </a:prstGeom>
              <a:ln>
                <a:tailEnd type="arrow"/>
              </a:ln>
            </p:spPr>
            <p:style>
              <a:lnRef idx="2">
                <a:schemeClr val="accent2"/>
              </a:lnRef>
              <a:fillRef idx="1">
                <a:schemeClr val="lt1"/>
              </a:fillRef>
              <a:effectRef idx="0">
                <a:schemeClr val="accent2"/>
              </a:effectRef>
              <a:fontRef idx="minor">
                <a:schemeClr val="dk1"/>
              </a:fontRef>
            </p:style>
          </p:cxnSp>
          <p:cxnSp>
            <p:nvCxnSpPr>
              <p:cNvPr id="132" name="形状 131"/>
              <p:cNvCxnSpPr>
                <a:stCxn id="123" idx="2"/>
                <a:endCxn id="127" idx="1"/>
              </p:cNvCxnSpPr>
              <p:nvPr/>
            </p:nvCxnSpPr>
            <p:spPr>
              <a:xfrm rot="16200000" flipH="1">
                <a:off x="108895" y="3161557"/>
                <a:ext cx="1715585" cy="361970"/>
              </a:xfrm>
              <a:prstGeom prst="bentConnector2">
                <a:avLst/>
              </a:prstGeom>
              <a:ln>
                <a:tailEnd type="arrow"/>
              </a:ln>
            </p:spPr>
            <p:style>
              <a:lnRef idx="2">
                <a:schemeClr val="accent2"/>
              </a:lnRef>
              <a:fillRef idx="1">
                <a:schemeClr val="lt1"/>
              </a:fillRef>
              <a:effectRef idx="0">
                <a:schemeClr val="accent2"/>
              </a:effectRef>
              <a:fontRef idx="minor">
                <a:schemeClr val="dk1"/>
              </a:fontRef>
            </p:style>
          </p:cxnSp>
        </p:grpSp>
        <p:cxnSp>
          <p:nvCxnSpPr>
            <p:cNvPr id="135" name="肘形连接符 134"/>
            <p:cNvCxnSpPr>
              <a:stCxn id="30" idx="3"/>
              <a:endCxn id="123" idx="1"/>
            </p:cNvCxnSpPr>
            <p:nvPr/>
          </p:nvCxnSpPr>
          <p:spPr>
            <a:xfrm>
              <a:off x="2142786" y="2956875"/>
              <a:ext cx="4215051" cy="12700"/>
            </a:xfrm>
            <a:prstGeom prst="bentConnector3">
              <a:avLst>
                <a:gd name="adj1" fmla="val 50000"/>
              </a:avLst>
            </a:prstGeom>
          </p:spPr>
          <p:style>
            <a:lnRef idx="2">
              <a:schemeClr val="accent4"/>
            </a:lnRef>
            <a:fillRef idx="1">
              <a:schemeClr val="lt1"/>
            </a:fillRef>
            <a:effectRef idx="0">
              <a:schemeClr val="accent4"/>
            </a:effectRef>
            <a:fontRef idx="minor">
              <a:schemeClr val="dk1"/>
            </a:fontRef>
          </p:style>
        </p:cxnSp>
        <p:grpSp>
          <p:nvGrpSpPr>
            <p:cNvPr id="19465" name="组合 135"/>
            <p:cNvGrpSpPr>
              <a:grpSpLocks/>
            </p:cNvGrpSpPr>
            <p:nvPr/>
          </p:nvGrpSpPr>
          <p:grpSpPr bwMode="auto">
            <a:xfrm>
              <a:off x="3714501" y="2786058"/>
              <a:ext cx="2286128" cy="2642813"/>
              <a:chOff x="356915" y="2143116"/>
              <a:chExt cx="2286128" cy="2642813"/>
            </a:xfrm>
          </p:grpSpPr>
          <p:sp>
            <p:nvSpPr>
              <p:cNvPr id="137" name="矩形 136"/>
              <p:cNvSpPr/>
              <p:nvPr/>
            </p:nvSpPr>
            <p:spPr>
              <a:xfrm>
                <a:off x="356915" y="2143116"/>
                <a:ext cx="1143065" cy="341634"/>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lgn="ctr" defTabSz="1066800" fontAlgn="auto">
                  <a:lnSpc>
                    <a:spcPct val="90000"/>
                  </a:lnSpc>
                  <a:spcAft>
                    <a:spcPct val="35000"/>
                  </a:spcAft>
                  <a:defRPr/>
                </a:pPr>
                <a:r>
                  <a:rPr lang="zh-CN" altLang="en-US" b="1" dirty="0">
                    <a:latin typeface="微软雅黑" pitchFamily="34" charset="-122"/>
                    <a:ea typeface="微软雅黑" pitchFamily="34" charset="-122"/>
                  </a:rPr>
                  <a:t>订单流</a:t>
                </a:r>
              </a:p>
            </p:txBody>
          </p:sp>
          <p:sp>
            <p:nvSpPr>
              <p:cNvPr id="138" name="矩形 137"/>
              <p:cNvSpPr/>
              <p:nvPr/>
            </p:nvSpPr>
            <p:spPr>
              <a:xfrm>
                <a:off x="1285654" y="2714620"/>
                <a:ext cx="1357389" cy="313934"/>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客服下单</a:t>
                </a:r>
              </a:p>
            </p:txBody>
          </p:sp>
          <p:sp>
            <p:nvSpPr>
              <p:cNvPr id="139" name="矩形 138"/>
              <p:cNvSpPr/>
              <p:nvPr/>
            </p:nvSpPr>
            <p:spPr>
              <a:xfrm>
                <a:off x="1285654" y="3159123"/>
                <a:ext cx="1357389" cy="313934"/>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确认核单</a:t>
                </a:r>
              </a:p>
            </p:txBody>
          </p:sp>
          <p:sp>
            <p:nvSpPr>
              <p:cNvPr id="140" name="矩形 139"/>
              <p:cNvSpPr/>
              <p:nvPr/>
            </p:nvSpPr>
            <p:spPr>
              <a:xfrm>
                <a:off x="1285654" y="3614739"/>
                <a:ext cx="1357389" cy="313934"/>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物流发货</a:t>
                </a:r>
              </a:p>
            </p:txBody>
          </p:sp>
          <p:sp>
            <p:nvSpPr>
              <p:cNvPr id="141" name="矩形 140"/>
              <p:cNvSpPr/>
              <p:nvPr/>
            </p:nvSpPr>
            <p:spPr>
              <a:xfrm>
                <a:off x="1290417" y="4043367"/>
                <a:ext cx="1352626" cy="313934"/>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回款结单</a:t>
                </a:r>
              </a:p>
            </p:txBody>
          </p:sp>
          <p:sp>
            <p:nvSpPr>
              <p:cNvPr id="142" name="矩形 141"/>
              <p:cNvSpPr/>
              <p:nvPr/>
            </p:nvSpPr>
            <p:spPr>
              <a:xfrm>
                <a:off x="1285654" y="4471995"/>
                <a:ext cx="1357389" cy="313934"/>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marL="171450" lvl="1" indent="-171450" defTabSz="844550" fontAlgn="auto">
                  <a:lnSpc>
                    <a:spcPct val="90000"/>
                  </a:lnSpc>
                  <a:spcAft>
                    <a:spcPct val="15000"/>
                  </a:spcAft>
                  <a:buFontTx/>
                  <a:buBlip>
                    <a:blip r:embed="rId3"/>
                  </a:buBlip>
                  <a:defRPr/>
                </a:pPr>
                <a:r>
                  <a:rPr lang="zh-CN" altLang="en-US" sz="1600" dirty="0">
                    <a:latin typeface="微软雅黑" pitchFamily="34" charset="-122"/>
                    <a:ea typeface="微软雅黑" pitchFamily="34" charset="-122"/>
                  </a:rPr>
                  <a:t>退换货</a:t>
                </a:r>
              </a:p>
            </p:txBody>
          </p:sp>
          <p:cxnSp>
            <p:nvCxnSpPr>
              <p:cNvPr id="143" name="形状 142"/>
              <p:cNvCxnSpPr>
                <a:stCxn id="137" idx="2"/>
                <a:endCxn id="138" idx="1"/>
              </p:cNvCxnSpPr>
              <p:nvPr/>
            </p:nvCxnSpPr>
            <p:spPr>
              <a:xfrm rot="16200000" flipH="1">
                <a:off x="913632" y="2499565"/>
                <a:ext cx="386837" cy="357207"/>
              </a:xfrm>
              <a:prstGeom prst="bentConnector2">
                <a:avLst/>
              </a:prstGeom>
              <a:ln>
                <a:tailEnd type="arrow"/>
              </a:ln>
            </p:spPr>
            <p:style>
              <a:lnRef idx="2">
                <a:schemeClr val="accent4"/>
              </a:lnRef>
              <a:fillRef idx="1">
                <a:schemeClr val="lt1"/>
              </a:fillRef>
              <a:effectRef idx="0">
                <a:schemeClr val="accent4"/>
              </a:effectRef>
              <a:fontRef idx="minor">
                <a:schemeClr val="dk1"/>
              </a:fontRef>
            </p:style>
          </p:cxnSp>
          <p:cxnSp>
            <p:nvCxnSpPr>
              <p:cNvPr id="144" name="形状 143"/>
              <p:cNvCxnSpPr>
                <a:stCxn id="137" idx="2"/>
                <a:endCxn id="139" idx="1"/>
              </p:cNvCxnSpPr>
              <p:nvPr/>
            </p:nvCxnSpPr>
            <p:spPr>
              <a:xfrm rot="16200000" flipH="1">
                <a:off x="691381" y="2721816"/>
                <a:ext cx="831340" cy="357207"/>
              </a:xfrm>
              <a:prstGeom prst="bentConnector2">
                <a:avLst/>
              </a:prstGeom>
              <a:ln>
                <a:tailEnd type="arrow"/>
              </a:ln>
            </p:spPr>
            <p:style>
              <a:lnRef idx="2">
                <a:schemeClr val="accent4"/>
              </a:lnRef>
              <a:fillRef idx="1">
                <a:schemeClr val="lt1"/>
              </a:fillRef>
              <a:effectRef idx="0">
                <a:schemeClr val="accent4"/>
              </a:effectRef>
              <a:fontRef idx="minor">
                <a:schemeClr val="dk1"/>
              </a:fontRef>
            </p:style>
          </p:cxnSp>
          <p:cxnSp>
            <p:nvCxnSpPr>
              <p:cNvPr id="145" name="形状 144"/>
              <p:cNvCxnSpPr>
                <a:stCxn id="137" idx="2"/>
                <a:endCxn id="140" idx="1"/>
              </p:cNvCxnSpPr>
              <p:nvPr/>
            </p:nvCxnSpPr>
            <p:spPr>
              <a:xfrm rot="16200000" flipH="1">
                <a:off x="463573" y="2949624"/>
                <a:ext cx="1286956" cy="357207"/>
              </a:xfrm>
              <a:prstGeom prst="bentConnector2">
                <a:avLst/>
              </a:prstGeom>
              <a:ln>
                <a:tailEnd type="arrow"/>
              </a:ln>
            </p:spPr>
            <p:style>
              <a:lnRef idx="2">
                <a:schemeClr val="accent4"/>
              </a:lnRef>
              <a:fillRef idx="1">
                <a:schemeClr val="lt1"/>
              </a:fillRef>
              <a:effectRef idx="0">
                <a:schemeClr val="accent4"/>
              </a:effectRef>
              <a:fontRef idx="minor">
                <a:schemeClr val="dk1"/>
              </a:fontRef>
            </p:style>
          </p:cxnSp>
          <p:cxnSp>
            <p:nvCxnSpPr>
              <p:cNvPr id="146" name="形状 145"/>
              <p:cNvCxnSpPr>
                <a:stCxn id="137" idx="2"/>
                <a:endCxn id="141" idx="1"/>
              </p:cNvCxnSpPr>
              <p:nvPr/>
            </p:nvCxnSpPr>
            <p:spPr>
              <a:xfrm rot="16200000" flipH="1">
                <a:off x="251640" y="3161557"/>
                <a:ext cx="1715584" cy="361969"/>
              </a:xfrm>
              <a:prstGeom prst="bentConnector2">
                <a:avLst/>
              </a:prstGeom>
              <a:ln>
                <a:tailEnd type="arrow"/>
              </a:ln>
            </p:spPr>
            <p:style>
              <a:lnRef idx="2">
                <a:schemeClr val="accent4"/>
              </a:lnRef>
              <a:fillRef idx="1">
                <a:schemeClr val="lt1"/>
              </a:fillRef>
              <a:effectRef idx="0">
                <a:schemeClr val="accent4"/>
              </a:effectRef>
              <a:fontRef idx="minor">
                <a:schemeClr val="dk1"/>
              </a:fontRef>
            </p:style>
          </p:cxnSp>
          <p:cxnSp>
            <p:nvCxnSpPr>
              <p:cNvPr id="147" name="形状 146"/>
              <p:cNvCxnSpPr>
                <a:stCxn id="137" idx="2"/>
                <a:endCxn id="142" idx="1"/>
              </p:cNvCxnSpPr>
              <p:nvPr/>
            </p:nvCxnSpPr>
            <p:spPr>
              <a:xfrm rot="16200000" flipH="1">
                <a:off x="34945" y="3378252"/>
                <a:ext cx="2144212" cy="357207"/>
              </a:xfrm>
              <a:prstGeom prst="bentConnector2">
                <a:avLst/>
              </a:prstGeom>
              <a:ln>
                <a:tailEnd type="arrow"/>
              </a:ln>
            </p:spPr>
            <p:style>
              <a:lnRef idx="2">
                <a:schemeClr val="accent4"/>
              </a:lnRef>
              <a:fillRef idx="1">
                <a:schemeClr val="lt1"/>
              </a:fillRef>
              <a:effectRef idx="0">
                <a:schemeClr val="accent4"/>
              </a:effectRef>
              <a:fontRef idx="minor">
                <a:schemeClr val="dk1"/>
              </a:fontRef>
            </p:style>
          </p:cxnSp>
        </p:gr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17" name="Picture 13"/>
          <p:cNvPicPr>
            <a:picLocks noChangeAspect="1" noChangeArrowheads="1"/>
          </p:cNvPicPr>
          <p:nvPr/>
        </p:nvPicPr>
        <p:blipFill>
          <a:blip r:embed="rId3" cstate="print"/>
          <a:srcRect/>
          <a:stretch>
            <a:fillRect/>
          </a:stretch>
        </p:blipFill>
        <p:spPr bwMode="auto">
          <a:xfrm>
            <a:off x="539553" y="1340768"/>
            <a:ext cx="8064896" cy="5055488"/>
          </a:xfrm>
          <a:prstGeom prst="rect">
            <a:avLst/>
          </a:prstGeom>
          <a:noFill/>
          <a:ln w="9525">
            <a:noFill/>
            <a:miter lim="800000"/>
            <a:headEnd/>
            <a:tailEnd/>
          </a:ln>
        </p:spPr>
      </p:pic>
      <p:sp>
        <p:nvSpPr>
          <p:cNvPr id="21507" name="标题 1"/>
          <p:cNvSpPr>
            <a:spLocks noGrp="1"/>
          </p:cNvSpPr>
          <p:nvPr>
            <p:ph type="title"/>
          </p:nvPr>
        </p:nvSpPr>
        <p:spPr/>
        <p:txBody>
          <a:bodyPr/>
          <a:lstStyle/>
          <a:p>
            <a:pPr eaLnBrk="1" hangingPunct="1"/>
            <a:r>
              <a:rPr lang="zh-CN" altLang="en-US" dirty="0" smtClean="0"/>
              <a:t>呼叫中心 </a:t>
            </a:r>
            <a:r>
              <a:rPr lang="en-US" altLang="zh-CN" sz="2400" dirty="0" smtClean="0"/>
              <a:t>—</a:t>
            </a:r>
            <a:r>
              <a:rPr lang="zh-CN" altLang="en-US" sz="2400" dirty="0" smtClean="0"/>
              <a:t>日程安排及回访提醒</a:t>
            </a:r>
          </a:p>
        </p:txBody>
      </p:sp>
      <p:sp>
        <p:nvSpPr>
          <p:cNvPr id="34" name="圆角矩形 33"/>
          <p:cNvSpPr/>
          <p:nvPr/>
        </p:nvSpPr>
        <p:spPr>
          <a:xfrm>
            <a:off x="2267744" y="1844825"/>
            <a:ext cx="2304256" cy="923553"/>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zh-CN" altLang="en-US"/>
          </a:p>
        </p:txBody>
      </p:sp>
      <p:sp>
        <p:nvSpPr>
          <p:cNvPr id="21512" name="矩形 53"/>
          <p:cNvSpPr>
            <a:spLocks noChangeArrowheads="1"/>
          </p:cNvSpPr>
          <p:nvPr/>
        </p:nvSpPr>
        <p:spPr bwMode="auto">
          <a:xfrm>
            <a:off x="395536" y="2492896"/>
            <a:ext cx="1958478" cy="646331"/>
          </a:xfrm>
          <a:prstGeom prst="rect">
            <a:avLst/>
          </a:prstGeom>
          <a:noFill/>
          <a:ln w="9525">
            <a:noFill/>
            <a:miter lim="800000"/>
            <a:headEnd/>
            <a:tailEnd/>
          </a:ln>
        </p:spPr>
        <p:txBody>
          <a:bodyPr wrap="square">
            <a:spAutoFit/>
          </a:bodyPr>
          <a:lstStyle/>
          <a:p>
            <a:pPr marL="342900" indent="-342900">
              <a:spcBef>
                <a:spcPct val="20000"/>
              </a:spcBef>
              <a:buFontTx/>
              <a:buBlip>
                <a:blip r:embed="rId4"/>
              </a:buBlip>
            </a:pPr>
            <a:r>
              <a:rPr lang="zh-CN" altLang="en-US" dirty="0" smtClean="0">
                <a:latin typeface="微软雅黑" pitchFamily="34" charset="-122"/>
                <a:ea typeface="微软雅黑" pitchFamily="34" charset="-122"/>
              </a:rPr>
              <a:t>在日历中</a:t>
            </a:r>
            <a:r>
              <a:rPr lang="zh-CN" altLang="en-US" dirty="0">
                <a:latin typeface="微软雅黑" pitchFamily="34" charset="-122"/>
                <a:ea typeface="微软雅黑" pitchFamily="34" charset="-122"/>
              </a:rPr>
              <a:t>设置回访提醒时间</a:t>
            </a:r>
          </a:p>
        </p:txBody>
      </p:sp>
      <p:sp>
        <p:nvSpPr>
          <p:cNvPr id="21513" name="矩形 54"/>
          <p:cNvSpPr>
            <a:spLocks noChangeArrowheads="1"/>
          </p:cNvSpPr>
          <p:nvPr/>
        </p:nvSpPr>
        <p:spPr bwMode="auto">
          <a:xfrm>
            <a:off x="323528" y="3789041"/>
            <a:ext cx="2232248" cy="923330"/>
          </a:xfrm>
          <a:prstGeom prst="rect">
            <a:avLst/>
          </a:prstGeom>
          <a:noFill/>
          <a:ln w="9525">
            <a:noFill/>
            <a:miter lim="800000"/>
            <a:headEnd/>
            <a:tailEnd/>
          </a:ln>
        </p:spPr>
        <p:txBody>
          <a:bodyPr wrap="square">
            <a:spAutoFit/>
          </a:bodyPr>
          <a:lstStyle/>
          <a:p>
            <a:pPr marL="342900" indent="-342900">
              <a:spcBef>
                <a:spcPct val="20000"/>
              </a:spcBef>
              <a:buFontTx/>
              <a:buBlip>
                <a:blip r:embed="rId4"/>
              </a:buBlip>
            </a:pPr>
            <a:r>
              <a:rPr lang="zh-CN" altLang="en-US" dirty="0">
                <a:latin typeface="微软雅黑" pitchFamily="34" charset="-122"/>
                <a:ea typeface="微软雅黑" pitchFamily="34" charset="-122"/>
              </a:rPr>
              <a:t>登陆客户端时首页提示</a:t>
            </a:r>
            <a:r>
              <a:rPr lang="zh-CN" altLang="en-US" dirty="0" smtClean="0">
                <a:latin typeface="微软雅黑" pitchFamily="34" charset="-122"/>
                <a:ea typeface="微软雅黑" pitchFamily="34" charset="-122"/>
              </a:rPr>
              <a:t>回访或系统自动外呼</a:t>
            </a:r>
            <a:endParaRPr lang="en-US" altLang="zh-CN" dirty="0" smtClean="0">
              <a:latin typeface="微软雅黑" pitchFamily="34" charset="-122"/>
              <a:ea typeface="微软雅黑" pitchFamily="34" charset="-122"/>
            </a:endParaRPr>
          </a:p>
        </p:txBody>
      </p:sp>
      <p:sp>
        <p:nvSpPr>
          <p:cNvPr id="21514" name="矩形 55"/>
          <p:cNvSpPr>
            <a:spLocks noChangeArrowheads="1"/>
          </p:cNvSpPr>
          <p:nvPr/>
        </p:nvSpPr>
        <p:spPr bwMode="auto">
          <a:xfrm>
            <a:off x="251520" y="5445224"/>
            <a:ext cx="1454244" cy="369332"/>
          </a:xfrm>
          <a:prstGeom prst="rect">
            <a:avLst/>
          </a:prstGeom>
          <a:noFill/>
          <a:ln w="9525">
            <a:noFill/>
            <a:miter lim="800000"/>
            <a:headEnd/>
            <a:tailEnd/>
          </a:ln>
        </p:spPr>
        <p:txBody>
          <a:bodyPr wrap="none">
            <a:spAutoFit/>
          </a:bodyPr>
          <a:lstStyle/>
          <a:p>
            <a:pPr marL="342900" indent="-342900">
              <a:spcBef>
                <a:spcPct val="20000"/>
              </a:spcBef>
              <a:buFontTx/>
              <a:buBlip>
                <a:blip r:embed="rId4"/>
              </a:buBlip>
            </a:pPr>
            <a:r>
              <a:rPr lang="zh-CN" altLang="en-US" dirty="0">
                <a:latin typeface="微软雅黑" pitchFamily="34" charset="-122"/>
                <a:ea typeface="微软雅黑" pitchFamily="34" charset="-122"/>
              </a:rPr>
              <a:t>进行回访</a:t>
            </a:r>
          </a:p>
        </p:txBody>
      </p:sp>
      <p:sp>
        <p:nvSpPr>
          <p:cNvPr id="63" name="下箭头 62"/>
          <p:cNvSpPr/>
          <p:nvPr/>
        </p:nvSpPr>
        <p:spPr>
          <a:xfrm>
            <a:off x="1115616" y="3212976"/>
            <a:ext cx="357186" cy="500063"/>
          </a:xfrm>
          <a:prstGeom prst="downArrow">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zh-CN" altLang="en-US"/>
          </a:p>
        </p:txBody>
      </p:sp>
      <p:sp>
        <p:nvSpPr>
          <p:cNvPr id="64" name="下箭头 63"/>
          <p:cNvSpPr/>
          <p:nvPr/>
        </p:nvSpPr>
        <p:spPr>
          <a:xfrm>
            <a:off x="1115616" y="4869160"/>
            <a:ext cx="357186" cy="500062"/>
          </a:xfrm>
          <a:prstGeom prst="downArrow">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zh-CN" altLang="en-US"/>
          </a:p>
        </p:txBody>
      </p:sp>
      <p:pic>
        <p:nvPicPr>
          <p:cNvPr id="21519" name="Picture 15"/>
          <p:cNvPicPr>
            <a:picLocks noChangeAspect="1" noChangeArrowheads="1"/>
          </p:cNvPicPr>
          <p:nvPr/>
        </p:nvPicPr>
        <p:blipFill>
          <a:blip r:embed="rId5" cstate="print"/>
          <a:srcRect/>
          <a:stretch>
            <a:fillRect/>
          </a:stretch>
        </p:blipFill>
        <p:spPr bwMode="auto">
          <a:xfrm>
            <a:off x="4644009" y="2132856"/>
            <a:ext cx="4287739" cy="4392488"/>
          </a:xfrm>
          <a:prstGeom prst="rect">
            <a:avLst/>
          </a:prstGeom>
          <a:noFill/>
          <a:ln w="9525">
            <a:noFill/>
            <a:miter lim="800000"/>
            <a:headEnd/>
            <a:tailEnd/>
          </a:ln>
        </p:spPr>
      </p:pic>
      <p:sp>
        <p:nvSpPr>
          <p:cNvPr id="16" name="Rounded Rectangle 15"/>
          <p:cNvSpPr/>
          <p:nvPr/>
        </p:nvSpPr>
        <p:spPr>
          <a:xfrm>
            <a:off x="4716016" y="4149080"/>
            <a:ext cx="230425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55" name="AutoShape 91"/>
          <p:cNvSpPr>
            <a:spLocks noChangeArrowheads="1"/>
          </p:cNvSpPr>
          <p:nvPr/>
        </p:nvSpPr>
        <p:spPr bwMode="auto">
          <a:xfrm>
            <a:off x="3352800" y="1665312"/>
            <a:ext cx="4724400" cy="4572000"/>
          </a:xfrm>
          <a:prstGeom prst="roundRect">
            <a:avLst>
              <a:gd name="adj" fmla="val 3481"/>
            </a:avLst>
          </a:prstGeom>
          <a:noFill/>
          <a:ln w="19050" cap="rnd">
            <a:solidFill>
              <a:schemeClr val="bg2"/>
            </a:solidFill>
            <a:prstDash val="sysDot"/>
            <a:round/>
            <a:headEnd/>
            <a:tailEnd/>
          </a:ln>
          <a:effectLst/>
        </p:spPr>
        <p:txBody>
          <a:bodyPr wrap="none" anchor="ctr"/>
          <a:lstStyle/>
          <a:p>
            <a:endParaRPr lang="zh-CN" altLang="en-US"/>
          </a:p>
        </p:txBody>
      </p:sp>
      <p:grpSp>
        <p:nvGrpSpPr>
          <p:cNvPr id="36956" name="Group 92"/>
          <p:cNvGrpSpPr>
            <a:grpSpLocks/>
          </p:cNvGrpSpPr>
          <p:nvPr/>
        </p:nvGrpSpPr>
        <p:grpSpPr bwMode="auto">
          <a:xfrm>
            <a:off x="3429000" y="1817712"/>
            <a:ext cx="4483100" cy="736600"/>
            <a:chOff x="2304" y="1200"/>
            <a:chExt cx="3102" cy="774"/>
          </a:xfrm>
        </p:grpSpPr>
        <p:sp>
          <p:nvSpPr>
            <p:cNvPr id="36957" name="AutoShape 93"/>
            <p:cNvSpPr>
              <a:spLocks noChangeArrowheads="1"/>
            </p:cNvSpPr>
            <p:nvPr/>
          </p:nvSpPr>
          <p:spPr bwMode="gray">
            <a:xfrm>
              <a:off x="2334" y="1200"/>
              <a:ext cx="3072" cy="774"/>
            </a:xfrm>
            <a:prstGeom prst="roundRect">
              <a:avLst>
                <a:gd name="adj" fmla="val 10889"/>
              </a:avLst>
            </a:prstGeom>
            <a:gradFill rotWithShape="1">
              <a:gsLst>
                <a:gs pos="0">
                  <a:schemeClr val="accent1"/>
                </a:gs>
                <a:gs pos="100000">
                  <a:schemeClr val="accent1">
                    <a:gamma/>
                    <a:tint val="21176"/>
                    <a:invGamma/>
                  </a:schemeClr>
                </a:gs>
              </a:gsLst>
              <a:lin ang="0" scaled="1"/>
            </a:gradFill>
            <a:ln w="38100">
              <a:noFill/>
              <a:round/>
              <a:headEnd/>
              <a:tailEnd/>
            </a:ln>
            <a:effectLst/>
          </p:spPr>
          <p:txBody>
            <a:bodyPr wrap="none" anchor="ctr"/>
            <a:lstStyle/>
            <a:p>
              <a:endParaRPr lang="zh-CN" altLang="en-US"/>
            </a:p>
          </p:txBody>
        </p:sp>
        <p:sp>
          <p:nvSpPr>
            <p:cNvPr id="36958" name="AutoShape 94"/>
            <p:cNvSpPr>
              <a:spLocks noChangeArrowheads="1"/>
            </p:cNvSpPr>
            <p:nvPr/>
          </p:nvSpPr>
          <p:spPr bwMode="gray">
            <a:xfrm>
              <a:off x="2304" y="1488"/>
              <a:ext cx="336" cy="240"/>
            </a:xfrm>
            <a:prstGeom prst="rightArrow">
              <a:avLst>
                <a:gd name="adj1" fmla="val 50000"/>
                <a:gd name="adj2" fmla="val 58333"/>
              </a:avLst>
            </a:prstGeom>
            <a:solidFill>
              <a:schemeClr val="bg1"/>
            </a:solidFill>
            <a:ln w="9525">
              <a:noFill/>
              <a:miter lim="800000"/>
              <a:headEnd/>
              <a:tailEnd/>
            </a:ln>
            <a:effectLst/>
          </p:spPr>
          <p:txBody>
            <a:bodyPr wrap="none" anchor="ctr"/>
            <a:lstStyle/>
            <a:p>
              <a:endParaRPr lang="zh-CN" altLang="en-US"/>
            </a:p>
          </p:txBody>
        </p:sp>
      </p:grpSp>
      <p:grpSp>
        <p:nvGrpSpPr>
          <p:cNvPr id="36959" name="Group 95"/>
          <p:cNvGrpSpPr>
            <a:grpSpLocks/>
          </p:cNvGrpSpPr>
          <p:nvPr/>
        </p:nvGrpSpPr>
        <p:grpSpPr bwMode="auto">
          <a:xfrm>
            <a:off x="3429000" y="2732112"/>
            <a:ext cx="4483100" cy="736600"/>
            <a:chOff x="2304" y="2058"/>
            <a:chExt cx="3102" cy="774"/>
          </a:xfrm>
        </p:grpSpPr>
        <p:sp>
          <p:nvSpPr>
            <p:cNvPr id="36960" name="AutoShape 96"/>
            <p:cNvSpPr>
              <a:spLocks noChangeArrowheads="1"/>
            </p:cNvSpPr>
            <p:nvPr/>
          </p:nvSpPr>
          <p:spPr bwMode="gray">
            <a:xfrm>
              <a:off x="2334" y="2058"/>
              <a:ext cx="3072" cy="774"/>
            </a:xfrm>
            <a:prstGeom prst="roundRect">
              <a:avLst>
                <a:gd name="adj" fmla="val 10889"/>
              </a:avLst>
            </a:prstGeom>
            <a:gradFill rotWithShape="1">
              <a:gsLst>
                <a:gs pos="0">
                  <a:schemeClr val="hlink"/>
                </a:gs>
                <a:gs pos="100000">
                  <a:schemeClr val="hlink">
                    <a:gamma/>
                    <a:tint val="21176"/>
                    <a:invGamma/>
                  </a:schemeClr>
                </a:gs>
              </a:gsLst>
              <a:lin ang="0" scaled="1"/>
            </a:gradFill>
            <a:ln w="38100">
              <a:noFill/>
              <a:round/>
              <a:headEnd/>
              <a:tailEnd/>
            </a:ln>
            <a:effectLst/>
          </p:spPr>
          <p:txBody>
            <a:bodyPr wrap="none" anchor="ctr"/>
            <a:lstStyle/>
            <a:p>
              <a:endParaRPr lang="zh-CN" altLang="en-US"/>
            </a:p>
          </p:txBody>
        </p:sp>
        <p:sp>
          <p:nvSpPr>
            <p:cNvPr id="36961" name="AutoShape 97"/>
            <p:cNvSpPr>
              <a:spLocks noChangeArrowheads="1"/>
            </p:cNvSpPr>
            <p:nvPr/>
          </p:nvSpPr>
          <p:spPr bwMode="gray">
            <a:xfrm>
              <a:off x="2304" y="2352"/>
              <a:ext cx="336" cy="240"/>
            </a:xfrm>
            <a:prstGeom prst="rightArrow">
              <a:avLst>
                <a:gd name="adj1" fmla="val 50000"/>
                <a:gd name="adj2" fmla="val 58333"/>
              </a:avLst>
            </a:prstGeom>
            <a:solidFill>
              <a:schemeClr val="bg1"/>
            </a:solidFill>
            <a:ln w="9525">
              <a:noFill/>
              <a:miter lim="800000"/>
              <a:headEnd/>
              <a:tailEnd/>
            </a:ln>
            <a:effectLst/>
          </p:spPr>
          <p:txBody>
            <a:bodyPr wrap="none" anchor="ctr"/>
            <a:lstStyle/>
            <a:p>
              <a:endParaRPr lang="zh-CN" altLang="en-US"/>
            </a:p>
          </p:txBody>
        </p:sp>
      </p:grpSp>
      <p:grpSp>
        <p:nvGrpSpPr>
          <p:cNvPr id="36962" name="Group 98"/>
          <p:cNvGrpSpPr>
            <a:grpSpLocks/>
          </p:cNvGrpSpPr>
          <p:nvPr/>
        </p:nvGrpSpPr>
        <p:grpSpPr bwMode="auto">
          <a:xfrm>
            <a:off x="3429000" y="3646512"/>
            <a:ext cx="4483100" cy="736600"/>
            <a:chOff x="2304" y="2880"/>
            <a:chExt cx="3102" cy="774"/>
          </a:xfrm>
        </p:grpSpPr>
        <p:sp>
          <p:nvSpPr>
            <p:cNvPr id="36963" name="AutoShape 99"/>
            <p:cNvSpPr>
              <a:spLocks noChangeArrowheads="1"/>
            </p:cNvSpPr>
            <p:nvPr/>
          </p:nvSpPr>
          <p:spPr bwMode="gray">
            <a:xfrm>
              <a:off x="2334" y="2880"/>
              <a:ext cx="3072" cy="774"/>
            </a:xfrm>
            <a:prstGeom prst="roundRect">
              <a:avLst>
                <a:gd name="adj" fmla="val 10889"/>
              </a:avLst>
            </a:prstGeom>
            <a:gradFill rotWithShape="1">
              <a:gsLst>
                <a:gs pos="0">
                  <a:schemeClr val="accent2"/>
                </a:gs>
                <a:gs pos="100000">
                  <a:schemeClr val="accent2">
                    <a:gamma/>
                    <a:tint val="21176"/>
                    <a:invGamma/>
                  </a:schemeClr>
                </a:gs>
              </a:gsLst>
              <a:lin ang="0" scaled="1"/>
            </a:gradFill>
            <a:ln w="38100">
              <a:noFill/>
              <a:round/>
              <a:headEnd/>
              <a:tailEnd/>
            </a:ln>
            <a:effectLst/>
          </p:spPr>
          <p:txBody>
            <a:bodyPr wrap="none" anchor="ctr"/>
            <a:lstStyle/>
            <a:p>
              <a:endParaRPr lang="zh-CN" altLang="en-US"/>
            </a:p>
          </p:txBody>
        </p:sp>
        <p:sp>
          <p:nvSpPr>
            <p:cNvPr id="36964" name="AutoShape 100"/>
            <p:cNvSpPr>
              <a:spLocks noChangeArrowheads="1"/>
            </p:cNvSpPr>
            <p:nvPr/>
          </p:nvSpPr>
          <p:spPr bwMode="gray">
            <a:xfrm>
              <a:off x="2304" y="3168"/>
              <a:ext cx="336" cy="240"/>
            </a:xfrm>
            <a:prstGeom prst="rightArrow">
              <a:avLst>
                <a:gd name="adj1" fmla="val 50000"/>
                <a:gd name="adj2" fmla="val 58333"/>
              </a:avLst>
            </a:prstGeom>
            <a:solidFill>
              <a:schemeClr val="bg1"/>
            </a:solidFill>
            <a:ln w="9525">
              <a:noFill/>
              <a:miter lim="800000"/>
              <a:headEnd/>
              <a:tailEnd/>
            </a:ln>
            <a:effectLst/>
          </p:spPr>
          <p:txBody>
            <a:bodyPr wrap="none" anchor="ctr"/>
            <a:lstStyle/>
            <a:p>
              <a:endParaRPr lang="zh-CN" altLang="en-US"/>
            </a:p>
          </p:txBody>
        </p:sp>
      </p:grpSp>
      <p:sp>
        <p:nvSpPr>
          <p:cNvPr id="36965" name="Text Box 101"/>
          <p:cNvSpPr txBox="1">
            <a:spLocks noChangeArrowheads="1"/>
          </p:cNvSpPr>
          <p:nvPr/>
        </p:nvSpPr>
        <p:spPr bwMode="gray">
          <a:xfrm>
            <a:off x="4038600" y="3722712"/>
            <a:ext cx="3671888" cy="517525"/>
          </a:xfrm>
          <a:prstGeom prst="rect">
            <a:avLst/>
          </a:prstGeom>
          <a:noFill/>
          <a:ln w="9525" algn="ctr">
            <a:noFill/>
            <a:miter lim="800000"/>
            <a:headEnd/>
            <a:tailEnd/>
          </a:ln>
          <a:effectLst/>
        </p:spPr>
        <p:txBody>
          <a:bodyPr>
            <a:spAutoFit/>
          </a:bodyPr>
          <a:lstStyle/>
          <a:p>
            <a:pPr eaLnBrk="0" hangingPunct="0"/>
            <a:r>
              <a:rPr lang="zh-CN" altLang="en-US" sz="1400">
                <a:latin typeface="微软雅黑" pitchFamily="34" charset="-122"/>
                <a:ea typeface="微软雅黑" pitchFamily="34" charset="-122"/>
              </a:rPr>
              <a:t>提供统一的</a:t>
            </a:r>
            <a:r>
              <a:rPr lang="en-US" altLang="zh-CN" sz="1400" dirty="0">
                <a:latin typeface="微软雅黑" pitchFamily="34" charset="-122"/>
                <a:ea typeface="微软雅黑" pitchFamily="34" charset="-122"/>
              </a:rPr>
              <a:t>WEB</a:t>
            </a:r>
            <a:r>
              <a:rPr lang="zh-CN" altLang="en-US" sz="1400">
                <a:latin typeface="微软雅黑" pitchFamily="34" charset="-122"/>
                <a:ea typeface="微软雅黑" pitchFamily="34" charset="-122"/>
              </a:rPr>
              <a:t>查询界面</a:t>
            </a:r>
            <a:r>
              <a:rPr lang="en-US" altLang="zh-CN" sz="1400" dirty="0">
                <a:latin typeface="微软雅黑" pitchFamily="34" charset="-122"/>
                <a:ea typeface="微软雅黑" pitchFamily="34" charset="-122"/>
              </a:rPr>
              <a:t>,</a:t>
            </a:r>
            <a:r>
              <a:rPr lang="zh-CN" altLang="en-US" sz="1400">
                <a:latin typeface="微软雅黑" pitchFamily="34" charset="-122"/>
                <a:ea typeface="微软雅黑" pitchFamily="34" charset="-122"/>
              </a:rPr>
              <a:t>可根据多重条件检索，对于录音可以在线收听或者及时下载。</a:t>
            </a:r>
          </a:p>
        </p:txBody>
      </p:sp>
      <p:sp>
        <p:nvSpPr>
          <p:cNvPr id="36966" name="Text Box 102"/>
          <p:cNvSpPr txBox="1">
            <a:spLocks noChangeArrowheads="1"/>
          </p:cNvSpPr>
          <p:nvPr/>
        </p:nvSpPr>
        <p:spPr bwMode="gray">
          <a:xfrm>
            <a:off x="3962400" y="2884512"/>
            <a:ext cx="3810000" cy="517525"/>
          </a:xfrm>
          <a:prstGeom prst="rect">
            <a:avLst/>
          </a:prstGeom>
          <a:noFill/>
          <a:ln w="9525" algn="ctr">
            <a:noFill/>
            <a:miter lim="800000"/>
            <a:headEnd/>
            <a:tailEnd/>
          </a:ln>
          <a:effectLst/>
        </p:spPr>
        <p:txBody>
          <a:bodyPr>
            <a:spAutoFit/>
          </a:bodyPr>
          <a:lstStyle/>
          <a:p>
            <a:pPr eaLnBrk="0" hangingPunct="0"/>
            <a:r>
              <a:rPr lang="zh-CN" altLang="en-US" sz="1400">
                <a:latin typeface="微软雅黑" pitchFamily="34" charset="-122"/>
                <a:ea typeface="微软雅黑" pitchFamily="34" charset="-122"/>
              </a:rPr>
              <a:t>录音文件使用分布式存储，支持空间智能管理</a:t>
            </a:r>
            <a:r>
              <a:rPr lang="en-US" altLang="zh-CN" sz="1400" dirty="0">
                <a:latin typeface="微软雅黑" pitchFamily="34" charset="-122"/>
                <a:ea typeface="微软雅黑" pitchFamily="34" charset="-122"/>
              </a:rPr>
              <a:t>,</a:t>
            </a:r>
            <a:r>
              <a:rPr lang="zh-CN" altLang="en-US" sz="1400">
                <a:latin typeface="微软雅黑" pitchFamily="34" charset="-122"/>
                <a:ea typeface="微软雅黑" pitchFamily="34" charset="-122"/>
              </a:rPr>
              <a:t>理论上可以无限期保存。</a:t>
            </a:r>
          </a:p>
        </p:txBody>
      </p:sp>
      <p:sp>
        <p:nvSpPr>
          <p:cNvPr id="36967" name="Text Box 103"/>
          <p:cNvSpPr txBox="1">
            <a:spLocks noChangeArrowheads="1"/>
          </p:cNvSpPr>
          <p:nvPr/>
        </p:nvSpPr>
        <p:spPr bwMode="gray">
          <a:xfrm>
            <a:off x="3962400" y="1817712"/>
            <a:ext cx="3886200" cy="730250"/>
          </a:xfrm>
          <a:prstGeom prst="rect">
            <a:avLst/>
          </a:prstGeom>
          <a:noFill/>
          <a:ln w="9525" algn="ctr">
            <a:noFill/>
            <a:miter lim="800000"/>
            <a:headEnd/>
            <a:tailEnd/>
          </a:ln>
          <a:effectLst/>
        </p:spPr>
        <p:txBody>
          <a:bodyPr>
            <a:spAutoFit/>
          </a:bodyPr>
          <a:lstStyle/>
          <a:p>
            <a:pPr eaLnBrk="0" hangingPunct="0"/>
            <a:r>
              <a:rPr lang="zh-CN" altLang="en-US" sz="1400">
                <a:latin typeface="微软雅黑" pitchFamily="34" charset="-122"/>
                <a:ea typeface="微软雅黑" pitchFamily="34" charset="-122"/>
              </a:rPr>
              <a:t>无需单独组网</a:t>
            </a:r>
            <a:r>
              <a:rPr lang="en-US" altLang="zh-CN" sz="1400" dirty="0">
                <a:latin typeface="微软雅黑" pitchFamily="34" charset="-122"/>
                <a:ea typeface="微软雅黑" pitchFamily="34" charset="-122"/>
              </a:rPr>
              <a:t>,</a:t>
            </a:r>
            <a:r>
              <a:rPr lang="zh-CN" altLang="en-US" sz="1400">
                <a:latin typeface="微软雅黑" pitchFamily="34" charset="-122"/>
                <a:ea typeface="微软雅黑" pitchFamily="34" charset="-122"/>
              </a:rPr>
              <a:t>并线或者购买额外的录音系统</a:t>
            </a:r>
            <a:r>
              <a:rPr lang="en-US" altLang="zh-CN" sz="1400" dirty="0">
                <a:latin typeface="微软雅黑" pitchFamily="34" charset="-122"/>
                <a:ea typeface="微软雅黑" pitchFamily="34" charset="-122"/>
              </a:rPr>
              <a:t>,</a:t>
            </a:r>
            <a:r>
              <a:rPr lang="zh-CN" altLang="en-US" sz="1400">
                <a:latin typeface="微软雅黑" pitchFamily="34" charset="-122"/>
                <a:ea typeface="微软雅黑" pitchFamily="34" charset="-122"/>
              </a:rPr>
              <a:t>避免了由于网络或者设备原因引起的录音失真以及整体故障。</a:t>
            </a:r>
          </a:p>
        </p:txBody>
      </p:sp>
      <p:grpSp>
        <p:nvGrpSpPr>
          <p:cNvPr id="36972" name="Group 108"/>
          <p:cNvGrpSpPr>
            <a:grpSpLocks/>
          </p:cNvGrpSpPr>
          <p:nvPr/>
        </p:nvGrpSpPr>
        <p:grpSpPr bwMode="auto">
          <a:xfrm>
            <a:off x="3429000" y="4484712"/>
            <a:ext cx="4483100" cy="736600"/>
            <a:chOff x="2304" y="1200"/>
            <a:chExt cx="3102" cy="774"/>
          </a:xfrm>
        </p:grpSpPr>
        <p:sp>
          <p:nvSpPr>
            <p:cNvPr id="36973" name="AutoShape 109"/>
            <p:cNvSpPr>
              <a:spLocks noChangeArrowheads="1"/>
            </p:cNvSpPr>
            <p:nvPr/>
          </p:nvSpPr>
          <p:spPr bwMode="gray">
            <a:xfrm>
              <a:off x="2334" y="1200"/>
              <a:ext cx="3072" cy="774"/>
            </a:xfrm>
            <a:prstGeom prst="roundRect">
              <a:avLst>
                <a:gd name="adj" fmla="val 10889"/>
              </a:avLst>
            </a:prstGeom>
            <a:gradFill rotWithShape="1">
              <a:gsLst>
                <a:gs pos="0">
                  <a:schemeClr val="accent1"/>
                </a:gs>
                <a:gs pos="100000">
                  <a:schemeClr val="accent1">
                    <a:gamma/>
                    <a:tint val="21176"/>
                    <a:invGamma/>
                  </a:schemeClr>
                </a:gs>
              </a:gsLst>
              <a:lin ang="0" scaled="1"/>
            </a:gradFill>
            <a:ln w="38100">
              <a:noFill/>
              <a:round/>
              <a:headEnd/>
              <a:tailEnd/>
            </a:ln>
            <a:effectLst/>
          </p:spPr>
          <p:txBody>
            <a:bodyPr wrap="none" anchor="ctr"/>
            <a:lstStyle/>
            <a:p>
              <a:endParaRPr lang="zh-CN" altLang="en-US"/>
            </a:p>
          </p:txBody>
        </p:sp>
        <p:sp>
          <p:nvSpPr>
            <p:cNvPr id="36974" name="AutoShape 110"/>
            <p:cNvSpPr>
              <a:spLocks noChangeArrowheads="1"/>
            </p:cNvSpPr>
            <p:nvPr/>
          </p:nvSpPr>
          <p:spPr bwMode="gray">
            <a:xfrm>
              <a:off x="2304" y="1488"/>
              <a:ext cx="336" cy="240"/>
            </a:xfrm>
            <a:prstGeom prst="rightArrow">
              <a:avLst>
                <a:gd name="adj1" fmla="val 50000"/>
                <a:gd name="adj2" fmla="val 58333"/>
              </a:avLst>
            </a:prstGeom>
            <a:solidFill>
              <a:schemeClr val="bg1"/>
            </a:solidFill>
            <a:ln w="9525">
              <a:noFill/>
              <a:miter lim="800000"/>
              <a:headEnd/>
              <a:tailEnd/>
            </a:ln>
            <a:effectLst/>
          </p:spPr>
          <p:txBody>
            <a:bodyPr wrap="none" anchor="ctr"/>
            <a:lstStyle/>
            <a:p>
              <a:endParaRPr lang="zh-CN" altLang="en-US"/>
            </a:p>
          </p:txBody>
        </p:sp>
      </p:grpSp>
      <p:grpSp>
        <p:nvGrpSpPr>
          <p:cNvPr id="36975" name="Group 111"/>
          <p:cNvGrpSpPr>
            <a:grpSpLocks/>
          </p:cNvGrpSpPr>
          <p:nvPr/>
        </p:nvGrpSpPr>
        <p:grpSpPr bwMode="auto">
          <a:xfrm>
            <a:off x="3429000" y="5322912"/>
            <a:ext cx="4483100" cy="736600"/>
            <a:chOff x="2304" y="2058"/>
            <a:chExt cx="3102" cy="774"/>
          </a:xfrm>
        </p:grpSpPr>
        <p:sp>
          <p:nvSpPr>
            <p:cNvPr id="36976" name="AutoShape 112"/>
            <p:cNvSpPr>
              <a:spLocks noChangeArrowheads="1"/>
            </p:cNvSpPr>
            <p:nvPr/>
          </p:nvSpPr>
          <p:spPr bwMode="gray">
            <a:xfrm>
              <a:off x="2334" y="2058"/>
              <a:ext cx="3072" cy="774"/>
            </a:xfrm>
            <a:prstGeom prst="roundRect">
              <a:avLst>
                <a:gd name="adj" fmla="val 10889"/>
              </a:avLst>
            </a:prstGeom>
            <a:gradFill rotWithShape="1">
              <a:gsLst>
                <a:gs pos="0">
                  <a:schemeClr val="hlink"/>
                </a:gs>
                <a:gs pos="100000">
                  <a:schemeClr val="hlink">
                    <a:gamma/>
                    <a:tint val="21176"/>
                    <a:invGamma/>
                  </a:schemeClr>
                </a:gs>
              </a:gsLst>
              <a:lin ang="0" scaled="1"/>
            </a:gradFill>
            <a:ln w="38100">
              <a:noFill/>
              <a:round/>
              <a:headEnd/>
              <a:tailEnd/>
            </a:ln>
            <a:effectLst/>
          </p:spPr>
          <p:txBody>
            <a:bodyPr wrap="none" anchor="ctr"/>
            <a:lstStyle/>
            <a:p>
              <a:endParaRPr lang="zh-CN" altLang="en-US"/>
            </a:p>
          </p:txBody>
        </p:sp>
        <p:sp>
          <p:nvSpPr>
            <p:cNvPr id="36977" name="AutoShape 113"/>
            <p:cNvSpPr>
              <a:spLocks noChangeArrowheads="1"/>
            </p:cNvSpPr>
            <p:nvPr/>
          </p:nvSpPr>
          <p:spPr bwMode="gray">
            <a:xfrm>
              <a:off x="2304" y="2352"/>
              <a:ext cx="336" cy="240"/>
            </a:xfrm>
            <a:prstGeom prst="rightArrow">
              <a:avLst>
                <a:gd name="adj1" fmla="val 50000"/>
                <a:gd name="adj2" fmla="val 58333"/>
              </a:avLst>
            </a:prstGeom>
            <a:solidFill>
              <a:schemeClr val="bg1"/>
            </a:solidFill>
            <a:ln w="9525">
              <a:noFill/>
              <a:miter lim="800000"/>
              <a:headEnd/>
              <a:tailEnd/>
            </a:ln>
            <a:effectLst/>
          </p:spPr>
          <p:txBody>
            <a:bodyPr wrap="none" anchor="ctr"/>
            <a:lstStyle/>
            <a:p>
              <a:endParaRPr lang="zh-CN" altLang="en-US"/>
            </a:p>
          </p:txBody>
        </p:sp>
      </p:grpSp>
      <p:sp>
        <p:nvSpPr>
          <p:cNvPr id="36978" name="Text Box 114"/>
          <p:cNvSpPr txBox="1">
            <a:spLocks noChangeArrowheads="1"/>
          </p:cNvSpPr>
          <p:nvPr/>
        </p:nvSpPr>
        <p:spPr bwMode="gray">
          <a:xfrm>
            <a:off x="4038600" y="4637112"/>
            <a:ext cx="3886200" cy="517525"/>
          </a:xfrm>
          <a:prstGeom prst="rect">
            <a:avLst/>
          </a:prstGeom>
          <a:noFill/>
          <a:ln w="9525" algn="ctr">
            <a:noFill/>
            <a:miter lim="800000"/>
            <a:headEnd/>
            <a:tailEnd/>
          </a:ln>
          <a:effectLst/>
        </p:spPr>
        <p:txBody>
          <a:bodyPr>
            <a:spAutoFit/>
          </a:bodyPr>
          <a:lstStyle/>
          <a:p>
            <a:pPr eaLnBrk="0" hangingPunct="0"/>
            <a:r>
              <a:rPr lang="zh-CN" altLang="zh-CN" sz="1400">
                <a:latin typeface="微软雅黑" pitchFamily="34" charset="-122"/>
                <a:ea typeface="微软雅黑" pitchFamily="34" charset="-122"/>
              </a:rPr>
              <a:t>支持导出任务，可按条件生成录音文件压缩包供下载。</a:t>
            </a:r>
            <a:endParaRPr lang="zh-CN" altLang="en-US" sz="1400">
              <a:latin typeface="微软雅黑" pitchFamily="34" charset="-122"/>
              <a:ea typeface="微软雅黑" pitchFamily="34" charset="-122"/>
            </a:endParaRPr>
          </a:p>
        </p:txBody>
      </p:sp>
      <p:sp>
        <p:nvSpPr>
          <p:cNvPr id="36979" name="Text Box 115"/>
          <p:cNvSpPr txBox="1">
            <a:spLocks noChangeArrowheads="1"/>
          </p:cNvSpPr>
          <p:nvPr/>
        </p:nvSpPr>
        <p:spPr bwMode="gray">
          <a:xfrm>
            <a:off x="4038600" y="5551512"/>
            <a:ext cx="4038600" cy="304800"/>
          </a:xfrm>
          <a:prstGeom prst="rect">
            <a:avLst/>
          </a:prstGeom>
          <a:noFill/>
          <a:ln w="9525" algn="ctr">
            <a:noFill/>
            <a:miter lim="800000"/>
            <a:headEnd/>
            <a:tailEnd/>
          </a:ln>
          <a:effectLst/>
        </p:spPr>
        <p:txBody>
          <a:bodyPr>
            <a:spAutoFit/>
          </a:bodyPr>
          <a:lstStyle/>
          <a:p>
            <a:pPr eaLnBrk="0" hangingPunct="0"/>
            <a:r>
              <a:rPr lang="zh-CN" altLang="zh-CN" sz="1400">
                <a:latin typeface="微软雅黑" pitchFamily="34" charset="-122"/>
                <a:ea typeface="微软雅黑" pitchFamily="34" charset="-122"/>
              </a:rPr>
              <a:t>录音文件与数据库对应,可以附带大量业务信息。</a:t>
            </a:r>
            <a:endParaRPr lang="zh-CN" altLang="en-US" sz="1400">
              <a:latin typeface="微软雅黑" pitchFamily="34" charset="-122"/>
              <a:ea typeface="微软雅黑" pitchFamily="34" charset="-122"/>
            </a:endParaRPr>
          </a:p>
        </p:txBody>
      </p:sp>
      <p:sp>
        <p:nvSpPr>
          <p:cNvPr id="36980" name="AutoShape 116"/>
          <p:cNvSpPr>
            <a:spLocks noChangeArrowheads="1"/>
          </p:cNvSpPr>
          <p:nvPr/>
        </p:nvSpPr>
        <p:spPr bwMode="gray">
          <a:xfrm>
            <a:off x="533400" y="2122512"/>
            <a:ext cx="2819400" cy="3352800"/>
          </a:xfrm>
          <a:prstGeom prst="rightArrow">
            <a:avLst>
              <a:gd name="adj1" fmla="val 62787"/>
              <a:gd name="adj2" fmla="val 41259"/>
            </a:avLst>
          </a:prstGeom>
          <a:gradFill rotWithShape="1">
            <a:gsLst>
              <a:gs pos="0">
                <a:schemeClr val="bg2">
                  <a:gamma/>
                  <a:tint val="0"/>
                  <a:invGamma/>
                  <a:alpha val="0"/>
                </a:schemeClr>
              </a:gs>
              <a:gs pos="100000">
                <a:schemeClr val="bg2">
                  <a:alpha val="50000"/>
                </a:schemeClr>
              </a:gs>
            </a:gsLst>
            <a:lin ang="0" scaled="1"/>
          </a:gradFill>
          <a:ln w="19050" cap="rnd" algn="ctr">
            <a:solidFill>
              <a:schemeClr val="bg2"/>
            </a:solidFill>
            <a:prstDash val="sysDot"/>
            <a:miter lim="800000"/>
            <a:headEnd/>
            <a:tailEnd/>
          </a:ln>
          <a:effectLst/>
        </p:spPr>
        <p:txBody>
          <a:bodyPr wrap="none" anchor="ctr"/>
          <a:lstStyle/>
          <a:p>
            <a:pPr algn="ctr"/>
            <a:endParaRPr lang="zh-CN" altLang="zh-CN"/>
          </a:p>
        </p:txBody>
      </p:sp>
      <p:sp>
        <p:nvSpPr>
          <p:cNvPr id="36983" name="Text Box 119"/>
          <p:cNvSpPr txBox="1">
            <a:spLocks noChangeArrowheads="1"/>
          </p:cNvSpPr>
          <p:nvPr/>
        </p:nvSpPr>
        <p:spPr bwMode="gray">
          <a:xfrm>
            <a:off x="553120" y="3357689"/>
            <a:ext cx="2362200" cy="677108"/>
          </a:xfrm>
          <a:prstGeom prst="rect">
            <a:avLst/>
          </a:prstGeom>
          <a:noFill/>
          <a:ln w="9525" algn="ctr">
            <a:noFill/>
            <a:miter lim="800000"/>
            <a:headEnd/>
            <a:tailEnd/>
          </a:ln>
          <a:effectLst/>
        </p:spPr>
        <p:txBody>
          <a:bodyPr>
            <a:spAutoFit/>
          </a:bodyPr>
          <a:lstStyle/>
          <a:p>
            <a:pPr algn="ctr" eaLnBrk="0" hangingPunct="0"/>
            <a:r>
              <a:rPr lang="en-US" altLang="zh-CN" sz="2000" dirty="0" smtClean="0">
                <a:latin typeface="微软雅黑" pitchFamily="34" charset="-122"/>
                <a:ea typeface="微软雅黑" pitchFamily="34" charset="-122"/>
              </a:rPr>
              <a:t>UCServer-CC</a:t>
            </a:r>
            <a:endParaRPr lang="en-US" altLang="zh-CN" sz="2000" dirty="0">
              <a:latin typeface="微软雅黑" pitchFamily="34" charset="-122"/>
              <a:ea typeface="微软雅黑" pitchFamily="34" charset="-122"/>
            </a:endParaRPr>
          </a:p>
          <a:p>
            <a:pPr algn="ctr" eaLnBrk="0" hangingPunct="0"/>
            <a:r>
              <a:rPr lang="zh-CN" altLang="en-US" dirty="0">
                <a:latin typeface="微软雅黑" pitchFamily="34" charset="-122"/>
                <a:ea typeface="微软雅黑" pitchFamily="34" charset="-122"/>
              </a:rPr>
              <a:t>录音功能的优势所在</a:t>
            </a:r>
          </a:p>
        </p:txBody>
      </p:sp>
      <p:sp>
        <p:nvSpPr>
          <p:cNvPr id="28" name="标题 1"/>
          <p:cNvSpPr>
            <a:spLocks noGrp="1"/>
          </p:cNvSpPr>
          <p:nvPr>
            <p:ph type="title"/>
          </p:nvPr>
        </p:nvSpPr>
        <p:spPr>
          <a:xfrm>
            <a:off x="457201" y="274638"/>
            <a:ext cx="8229600" cy="1143000"/>
          </a:xfrm>
        </p:spPr>
        <p:txBody>
          <a:bodyPr/>
          <a:lstStyle/>
          <a:p>
            <a:pPr eaLnBrk="1" hangingPunct="1"/>
            <a:r>
              <a:rPr lang="zh-CN" altLang="en-US" dirty="0" smtClean="0"/>
              <a:t>呼叫中心 </a:t>
            </a:r>
            <a:r>
              <a:rPr lang="en-US" altLang="zh-CN" sz="2400" dirty="0" smtClean="0"/>
              <a:t>—</a:t>
            </a:r>
            <a:r>
              <a:rPr lang="zh-CN" altLang="en-US" sz="2400" dirty="0" smtClean="0"/>
              <a:t>全程通话录音</a:t>
            </a:r>
          </a:p>
        </p:txBody>
      </p:sp>
    </p:spTree>
    <p:extLst>
      <p:ext uri="{BB962C8B-B14F-4D97-AF65-F5344CB8AC3E}">
        <p14:creationId xmlns:p14="http://schemas.microsoft.com/office/powerpoint/2010/main" val="33107751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eaLnBrk="1" hangingPunct="1"/>
            <a:r>
              <a:rPr lang="zh-CN" altLang="en-US" dirty="0" smtClean="0"/>
              <a:t>呼叫中心 </a:t>
            </a:r>
            <a:r>
              <a:rPr lang="en-US" altLang="zh-CN" sz="2400" dirty="0" smtClean="0"/>
              <a:t>—</a:t>
            </a:r>
            <a:r>
              <a:rPr lang="zh-CN" altLang="en-US" sz="2400" dirty="0" smtClean="0"/>
              <a:t>全程通话录音</a:t>
            </a:r>
          </a:p>
        </p:txBody>
      </p:sp>
      <p:sp>
        <p:nvSpPr>
          <p:cNvPr id="23555" name="内容占位符 2"/>
          <p:cNvSpPr>
            <a:spLocks noGrp="1"/>
          </p:cNvSpPr>
          <p:nvPr>
            <p:ph idx="1"/>
          </p:nvPr>
        </p:nvSpPr>
        <p:spPr>
          <a:xfrm>
            <a:off x="323528" y="1196752"/>
            <a:ext cx="8363273" cy="1872208"/>
          </a:xfrm>
        </p:spPr>
        <p:txBody>
          <a:bodyPr/>
          <a:lstStyle/>
          <a:p>
            <a:pPr eaLnBrk="1" hangingPunct="1"/>
            <a:r>
              <a:rPr lang="zh-CN" altLang="en-US" sz="1400" dirty="0"/>
              <a:t>系统采用交换机录音的方式</a:t>
            </a:r>
            <a:r>
              <a:rPr lang="en-US" altLang="zh-CN" sz="1400" dirty="0"/>
              <a:t>,</a:t>
            </a:r>
            <a:r>
              <a:rPr lang="zh-CN" altLang="en-US" sz="1400" dirty="0"/>
              <a:t>自带录音功能</a:t>
            </a:r>
            <a:r>
              <a:rPr lang="en-US" altLang="zh-CN" sz="1400" dirty="0"/>
              <a:t>,</a:t>
            </a:r>
            <a:r>
              <a:rPr lang="zh-CN" altLang="en-US" sz="1400" dirty="0"/>
              <a:t>无需添加额外的设备。全程</a:t>
            </a:r>
            <a:r>
              <a:rPr lang="zh-CN" altLang="en-US" sz="1400" dirty="0" smtClean="0"/>
              <a:t>通话录音，录音将保存在系统服务器上，随时方便试听和下载</a:t>
            </a:r>
            <a:r>
              <a:rPr lang="zh-CN" altLang="en-US" sz="1400" dirty="0"/>
              <a:t>；</a:t>
            </a:r>
            <a:endParaRPr lang="en-US" altLang="zh-CN" sz="1400" dirty="0" smtClean="0"/>
          </a:p>
          <a:p>
            <a:r>
              <a:rPr lang="zh-CN" altLang="en-US" sz="1400" dirty="0" smtClean="0"/>
              <a:t>录音</a:t>
            </a:r>
            <a:r>
              <a:rPr lang="zh-CN" altLang="en-US" sz="1400" dirty="0"/>
              <a:t>文件与</a:t>
            </a:r>
            <a:r>
              <a:rPr lang="en-US" altLang="zh-CN" sz="1400" dirty="0"/>
              <a:t>CDR</a:t>
            </a:r>
            <a:r>
              <a:rPr lang="zh-CN" altLang="en-US" sz="1400" dirty="0"/>
              <a:t>相对应</a:t>
            </a:r>
            <a:r>
              <a:rPr lang="en-US" altLang="zh-CN" sz="1400" dirty="0" smtClean="0"/>
              <a:t>,</a:t>
            </a:r>
            <a:r>
              <a:rPr lang="zh-CN" altLang="en-US" sz="1400" dirty="0"/>
              <a:t>文件含检索信息： 例如</a:t>
            </a:r>
            <a:r>
              <a:rPr lang="en-US" altLang="zh-CN" sz="1400" dirty="0" smtClean="0"/>
              <a:t>20130403160546-46-13585906185.wav</a:t>
            </a:r>
            <a:r>
              <a:rPr lang="zh-CN" altLang="en-US" sz="1400" dirty="0" smtClean="0"/>
              <a:t>易于</a:t>
            </a:r>
            <a:r>
              <a:rPr lang="zh-CN" altLang="en-US" sz="1400" dirty="0"/>
              <a:t>检索查询</a:t>
            </a:r>
            <a:r>
              <a:rPr lang="en-US" altLang="zh-CN" sz="1400" dirty="0"/>
              <a:t>,</a:t>
            </a:r>
            <a:r>
              <a:rPr lang="zh-CN" altLang="en-US" sz="1400" dirty="0"/>
              <a:t>并且系统提供了与业务相结合的高级查询功能</a:t>
            </a:r>
            <a:r>
              <a:rPr lang="en-US" altLang="zh-CN" sz="1400" dirty="0"/>
              <a:t>,</a:t>
            </a:r>
            <a:r>
              <a:rPr lang="zh-CN" altLang="en-US" sz="1400" dirty="0"/>
              <a:t>便于整体下载</a:t>
            </a:r>
            <a:r>
              <a:rPr lang="en-US" altLang="zh-CN" sz="1400" dirty="0"/>
              <a:t>,</a:t>
            </a:r>
            <a:r>
              <a:rPr lang="zh-CN" altLang="en-US" sz="1400" dirty="0"/>
              <a:t>导出</a:t>
            </a:r>
            <a:r>
              <a:rPr lang="zh-CN" altLang="en-US" sz="1400" dirty="0" smtClean="0"/>
              <a:t>。</a:t>
            </a:r>
            <a:endParaRPr lang="en-US" altLang="zh-CN" sz="1400" dirty="0" smtClean="0"/>
          </a:p>
          <a:p>
            <a:r>
              <a:rPr lang="zh-CN" altLang="en-US" sz="1400" dirty="0" smtClean="0"/>
              <a:t>录音</a:t>
            </a:r>
            <a:r>
              <a:rPr lang="zh-CN" altLang="en-US" sz="1400" dirty="0"/>
              <a:t>标准为</a:t>
            </a:r>
            <a:r>
              <a:rPr lang="en-US" altLang="zh-CN" sz="1400" dirty="0"/>
              <a:t>8K8b</a:t>
            </a:r>
            <a:r>
              <a:rPr lang="zh-CN" altLang="en-US" sz="1400" dirty="0"/>
              <a:t>单声道</a:t>
            </a:r>
            <a:r>
              <a:rPr lang="en-US" altLang="zh-CN" sz="1400" dirty="0"/>
              <a:t>wav</a:t>
            </a:r>
            <a:r>
              <a:rPr lang="zh-CN" altLang="en-US" sz="1400" dirty="0"/>
              <a:t>文件</a:t>
            </a:r>
            <a:r>
              <a:rPr lang="en-US" altLang="zh-CN" sz="1400" dirty="0"/>
              <a:t>(</a:t>
            </a:r>
            <a:r>
              <a:rPr lang="zh-CN" altLang="en-US" sz="1400" dirty="0"/>
              <a:t>一小时录音约为</a:t>
            </a:r>
            <a:r>
              <a:rPr lang="en-US" altLang="zh-CN" sz="1400" dirty="0"/>
              <a:t>25M</a:t>
            </a:r>
            <a:r>
              <a:rPr lang="zh-CN" altLang="en-US" sz="1400" dirty="0"/>
              <a:t>空间</a:t>
            </a:r>
            <a:r>
              <a:rPr lang="en-US" altLang="zh-CN" sz="1400" dirty="0"/>
              <a:t>),</a:t>
            </a:r>
            <a:r>
              <a:rPr lang="zh-CN" altLang="en-US" sz="1400" dirty="0"/>
              <a:t>录音系统支持分布式保存</a:t>
            </a:r>
            <a:r>
              <a:rPr lang="en-US" altLang="zh-CN" sz="1400" dirty="0"/>
              <a:t>,</a:t>
            </a:r>
            <a:r>
              <a:rPr lang="zh-CN" altLang="en-US" sz="1400" dirty="0"/>
              <a:t>首先交换机上将保存一段时间内的录音</a:t>
            </a:r>
            <a:r>
              <a:rPr lang="en-US" altLang="zh-CN" sz="1400" dirty="0"/>
              <a:t>,</a:t>
            </a:r>
            <a:r>
              <a:rPr lang="zh-CN" altLang="en-US" sz="1400" dirty="0"/>
              <a:t>在系统</a:t>
            </a:r>
            <a:r>
              <a:rPr lang="en-US" altLang="zh-CN" sz="1400" dirty="0"/>
              <a:t>I/O</a:t>
            </a:r>
            <a:r>
              <a:rPr lang="zh-CN" altLang="en-US" sz="1400" dirty="0"/>
              <a:t>负载降低时</a:t>
            </a:r>
            <a:r>
              <a:rPr lang="en-US" altLang="zh-CN" sz="1400" dirty="0"/>
              <a:t>,</a:t>
            </a:r>
            <a:r>
              <a:rPr lang="zh-CN" altLang="en-US" sz="1400" dirty="0"/>
              <a:t>将自动通过</a:t>
            </a:r>
            <a:r>
              <a:rPr lang="en-US" altLang="zh-CN" sz="1400" dirty="0"/>
              <a:t>ftp</a:t>
            </a:r>
            <a:r>
              <a:rPr lang="zh-CN" altLang="en-US" sz="1400" dirty="0"/>
              <a:t>或者</a:t>
            </a:r>
            <a:r>
              <a:rPr lang="en-US" altLang="zh-CN" sz="1400" dirty="0"/>
              <a:t>NFS</a:t>
            </a:r>
            <a:r>
              <a:rPr lang="zh-CN" altLang="en-US" sz="1400" dirty="0"/>
              <a:t>系统转移到大容量存储设备上便于长期存储</a:t>
            </a:r>
            <a:r>
              <a:rPr lang="zh-CN" altLang="en-US" sz="1400" dirty="0" smtClean="0"/>
              <a:t>。</a:t>
            </a:r>
            <a:endParaRPr lang="zh-CN" altLang="en-US" sz="1400" dirty="0" smtClean="0">
              <a:solidFill>
                <a:srgbClr val="000000"/>
              </a:solidFill>
            </a:endParaRPr>
          </a:p>
          <a:p>
            <a:pPr eaLnBrk="1" hangingPunct="1"/>
            <a:endParaRPr lang="zh-CN" altLang="en-US" sz="1400" dirty="0" smtClean="0"/>
          </a:p>
        </p:txBody>
      </p:sp>
      <p:pic>
        <p:nvPicPr>
          <p:cNvPr id="23558" name="Picture 6"/>
          <p:cNvPicPr>
            <a:picLocks noChangeAspect="1" noChangeArrowheads="1"/>
          </p:cNvPicPr>
          <p:nvPr/>
        </p:nvPicPr>
        <p:blipFill>
          <a:blip r:embed="rId4" cstate="print"/>
          <a:srcRect/>
          <a:stretch>
            <a:fillRect/>
          </a:stretch>
        </p:blipFill>
        <p:spPr bwMode="auto">
          <a:xfrm>
            <a:off x="467545" y="3068960"/>
            <a:ext cx="8361363" cy="3676650"/>
          </a:xfrm>
          <a:prstGeom prst="rect">
            <a:avLst/>
          </a:prstGeom>
          <a:noFill/>
          <a:ln w="9525">
            <a:noFill/>
            <a:miter lim="800000"/>
            <a:headEnd/>
            <a:tailEnd/>
          </a:ln>
        </p:spPr>
      </p:pic>
      <p:pic>
        <p:nvPicPr>
          <p:cNvPr id="23559" name="Picture 7"/>
          <p:cNvPicPr>
            <a:picLocks noChangeAspect="1" noChangeArrowheads="1"/>
          </p:cNvPicPr>
          <p:nvPr/>
        </p:nvPicPr>
        <p:blipFill>
          <a:blip r:embed="rId5" cstate="print"/>
          <a:srcRect/>
          <a:stretch>
            <a:fillRect/>
          </a:stretch>
        </p:blipFill>
        <p:spPr bwMode="auto">
          <a:xfrm>
            <a:off x="3131840" y="4005064"/>
            <a:ext cx="4838938" cy="1008112"/>
          </a:xfrm>
          <a:prstGeom prst="rect">
            <a:avLst/>
          </a:prstGeom>
          <a:noFill/>
          <a:ln w="9525">
            <a:noFill/>
            <a:miter lim="800000"/>
            <a:headEnd/>
            <a:tailEnd/>
          </a:ln>
        </p:spPr>
      </p:pic>
      <p:pic>
        <p:nvPicPr>
          <p:cNvPr id="11" name="20130403160546-46-13585906085.wav">
            <a:hlinkClick r:id="" action="ppaction://media"/>
          </p:cNvPr>
          <p:cNvPicPr>
            <a:picLocks noChangeAspect="1"/>
          </p:cNvPicPr>
          <p:nvPr>
            <a:audioFile r:link="rId2"/>
            <p:extLst>
              <p:ext uri="{DAA4B4D4-6D71-4841-9C94-3DE7FCFB9230}">
                <p14:media xmlns:p14="http://schemas.microsoft.com/office/powerpoint/2010/main" r:link="rId1"/>
              </p:ext>
            </p:extLst>
          </p:nvPr>
        </p:nvPicPr>
        <p:blipFill>
          <a:blip r:embed="rId6" cstate="print"/>
          <a:stretch>
            <a:fillRect/>
          </a:stretch>
        </p:blipFill>
        <p:spPr>
          <a:xfrm>
            <a:off x="755577" y="3789040"/>
            <a:ext cx="245442" cy="284196"/>
          </a:xfrm>
          <a:prstGeom prst="rect">
            <a:avLst/>
          </a:prstGeom>
        </p:spPr>
      </p:pic>
      <p:sp>
        <p:nvSpPr>
          <p:cNvPr id="2" name="矩形 1"/>
          <p:cNvSpPr/>
          <p:nvPr/>
        </p:nvSpPr>
        <p:spPr>
          <a:xfrm>
            <a:off x="1403648" y="3501008"/>
            <a:ext cx="473464" cy="280831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015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20" fill="hold"/>
                                        <p:tgtEl>
                                          <p:spTgt spid="11"/>
                                        </p:tgtEl>
                                      </p:cBhvr>
                                    </p:cmd>
                                  </p:childTnLst>
                                </p:cTn>
                              </p:par>
                            </p:childTnLst>
                          </p:cTn>
                        </p:par>
                      </p:childTnLst>
                    </p:cTn>
                  </p:par>
                </p:childTnLst>
              </p:cTn>
              <p:nextCondLst>
                <p:cond evt="onClick" delay="0">
                  <p:tgtEl>
                    <p:spTgt spid="1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pPr eaLnBrk="1" hangingPunct="1"/>
            <a:r>
              <a:rPr lang="zh-CN" altLang="en-US" dirty="0" smtClean="0"/>
              <a:t>呼叫中心 </a:t>
            </a:r>
            <a:r>
              <a:rPr lang="en-US" altLang="zh-CN" sz="2400" dirty="0" smtClean="0"/>
              <a:t>—</a:t>
            </a:r>
            <a:r>
              <a:rPr lang="zh-CN" altLang="en-US" sz="2400" dirty="0" smtClean="0"/>
              <a:t>短信和邮件功能</a:t>
            </a:r>
          </a:p>
        </p:txBody>
      </p:sp>
      <p:pic>
        <p:nvPicPr>
          <p:cNvPr id="24580" name="Picture 4"/>
          <p:cNvPicPr>
            <a:picLocks noChangeAspect="1" noChangeArrowheads="1"/>
          </p:cNvPicPr>
          <p:nvPr/>
        </p:nvPicPr>
        <p:blipFill>
          <a:blip r:embed="rId2" cstate="print"/>
          <a:srcRect/>
          <a:stretch>
            <a:fillRect/>
          </a:stretch>
        </p:blipFill>
        <p:spPr bwMode="auto">
          <a:xfrm>
            <a:off x="755576" y="1988840"/>
            <a:ext cx="5904656" cy="4049387"/>
          </a:xfrm>
          <a:prstGeom prst="rect">
            <a:avLst/>
          </a:prstGeom>
          <a:noFill/>
          <a:ln w="9525">
            <a:noFill/>
            <a:miter lim="800000"/>
            <a:headEnd/>
            <a:tailEnd/>
          </a:ln>
        </p:spPr>
      </p:pic>
      <p:pic>
        <p:nvPicPr>
          <p:cNvPr id="24581" name="Picture 5"/>
          <p:cNvPicPr>
            <a:picLocks noChangeAspect="1" noChangeArrowheads="1"/>
          </p:cNvPicPr>
          <p:nvPr/>
        </p:nvPicPr>
        <p:blipFill>
          <a:blip r:embed="rId3" cstate="print"/>
          <a:srcRect/>
          <a:stretch>
            <a:fillRect/>
          </a:stretch>
        </p:blipFill>
        <p:spPr bwMode="auto">
          <a:xfrm>
            <a:off x="3203848" y="2492896"/>
            <a:ext cx="5159123" cy="3960440"/>
          </a:xfrm>
          <a:prstGeom prst="rect">
            <a:avLst/>
          </a:prstGeom>
          <a:noFill/>
          <a:ln w="9525">
            <a:noFill/>
            <a:miter lim="800000"/>
            <a:headEnd/>
            <a:tailEnd/>
          </a:ln>
        </p:spPr>
      </p:pic>
      <p:sp>
        <p:nvSpPr>
          <p:cNvPr id="5" name="内容占位符 2"/>
          <p:cNvSpPr>
            <a:spLocks noGrp="1"/>
          </p:cNvSpPr>
          <p:nvPr>
            <p:ph idx="1"/>
          </p:nvPr>
        </p:nvSpPr>
        <p:spPr>
          <a:xfrm>
            <a:off x="459699" y="1091171"/>
            <a:ext cx="8229600" cy="681645"/>
          </a:xfrm>
        </p:spPr>
        <p:txBody>
          <a:bodyPr/>
          <a:lstStyle/>
          <a:p>
            <a:pPr eaLnBrk="1" hangingPunct="1"/>
            <a:r>
              <a:rPr lang="zh-CN" altLang="en-US" sz="1800" dirty="0" smtClean="0"/>
              <a:t>具备短信及邮件群发功能，及时通知会员客户新产品和营销策略</a:t>
            </a:r>
            <a:endParaRPr lang="en-US" altLang="zh-CN" sz="1800" dirty="0" smtClean="0"/>
          </a:p>
          <a:p>
            <a:pPr eaLnBrk="1" hangingPunct="1"/>
            <a:r>
              <a:rPr lang="zh-CN" altLang="en-US" sz="1800" dirty="0" smtClean="0"/>
              <a:t>具备挂机短信和挂机邮件功能，客户电话沟通后补发产品或订单信息</a:t>
            </a:r>
            <a:endParaRPr lang="en-US" altLang="zh-CN" sz="1800" dirty="0" smtClean="0"/>
          </a:p>
        </p:txBody>
      </p:sp>
      <p:pic>
        <p:nvPicPr>
          <p:cNvPr id="2" name="图片 1"/>
          <p:cNvPicPr>
            <a:picLocks noChangeAspect="1"/>
          </p:cNvPicPr>
          <p:nvPr/>
        </p:nvPicPr>
        <p:blipFill>
          <a:blip r:embed="rId4"/>
          <a:stretch>
            <a:fillRect/>
          </a:stretch>
        </p:blipFill>
        <p:spPr>
          <a:xfrm>
            <a:off x="1115616" y="4013533"/>
            <a:ext cx="5742351" cy="2242857"/>
          </a:xfrm>
          <a:prstGeom prst="rect">
            <a:avLst/>
          </a:prstGeom>
        </p:spPr>
      </p:pic>
    </p:spTree>
    <p:extLst>
      <p:ext uri="{BB962C8B-B14F-4D97-AF65-F5344CB8AC3E}">
        <p14:creationId xmlns:p14="http://schemas.microsoft.com/office/powerpoint/2010/main" val="14220975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pPr eaLnBrk="1" hangingPunct="1"/>
            <a:r>
              <a:rPr lang="zh-CN" altLang="en-US" dirty="0" smtClean="0"/>
              <a:t>呼叫中心 </a:t>
            </a:r>
            <a:r>
              <a:rPr lang="en-US" altLang="zh-CN" sz="2400" dirty="0" smtClean="0"/>
              <a:t>—</a:t>
            </a:r>
            <a:r>
              <a:rPr lang="zh-CN" altLang="en-US" sz="2400" dirty="0" smtClean="0"/>
              <a:t>报表统计</a:t>
            </a:r>
            <a:endParaRPr lang="zh-CN" altLang="en-US" dirty="0" smtClean="0"/>
          </a:p>
        </p:txBody>
      </p:sp>
      <p:grpSp>
        <p:nvGrpSpPr>
          <p:cNvPr id="26627" name="组合 102"/>
          <p:cNvGrpSpPr>
            <a:grpSpLocks/>
          </p:cNvGrpSpPr>
          <p:nvPr/>
        </p:nvGrpSpPr>
        <p:grpSpPr bwMode="auto">
          <a:xfrm>
            <a:off x="1643064" y="1285876"/>
            <a:ext cx="5643562" cy="4629150"/>
            <a:chOff x="1643042" y="1285860"/>
            <a:chExt cx="5643602" cy="4629176"/>
          </a:xfrm>
        </p:grpSpPr>
        <p:grpSp>
          <p:nvGrpSpPr>
            <p:cNvPr id="26628" name="组合 70"/>
            <p:cNvGrpSpPr>
              <a:grpSpLocks/>
            </p:cNvGrpSpPr>
            <p:nvPr/>
          </p:nvGrpSpPr>
          <p:grpSpPr bwMode="auto">
            <a:xfrm>
              <a:off x="1643042" y="2571744"/>
              <a:ext cx="2286016" cy="2286016"/>
              <a:chOff x="1071538" y="2643182"/>
              <a:chExt cx="2286016" cy="2286016"/>
            </a:xfrm>
          </p:grpSpPr>
          <p:sp>
            <p:nvSpPr>
              <p:cNvPr id="61" name="椭圆 60"/>
              <p:cNvSpPr/>
              <p:nvPr/>
            </p:nvSpPr>
            <p:spPr>
              <a:xfrm>
                <a:off x="1071538" y="2643180"/>
                <a:ext cx="2286016" cy="2286013"/>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zh-CN" altLang="en-US"/>
              </a:p>
            </p:txBody>
          </p:sp>
          <p:grpSp>
            <p:nvGrpSpPr>
              <p:cNvPr id="26640" name="组 31"/>
              <p:cNvGrpSpPr>
                <a:grpSpLocks/>
              </p:cNvGrpSpPr>
              <p:nvPr/>
            </p:nvGrpSpPr>
            <p:grpSpPr bwMode="auto">
              <a:xfrm>
                <a:off x="1285852" y="3214686"/>
                <a:ext cx="1785399" cy="1350190"/>
                <a:chOff x="2718792" y="3110372"/>
                <a:chExt cx="2428432" cy="1752492"/>
              </a:xfrm>
            </p:grpSpPr>
            <p:pic>
              <p:nvPicPr>
                <p:cNvPr id="26641" name="图片 6" descr="sales-report.png"/>
                <p:cNvPicPr>
                  <a:picLocks noChangeAspect="1"/>
                </p:cNvPicPr>
                <p:nvPr/>
              </p:nvPicPr>
              <p:blipFill>
                <a:blip r:embed="rId3" cstate="print"/>
                <a:srcRect/>
                <a:stretch>
                  <a:fillRect/>
                </a:stretch>
              </p:blipFill>
              <p:spPr bwMode="auto">
                <a:xfrm>
                  <a:off x="2718792" y="3417536"/>
                  <a:ext cx="1219200" cy="1219200"/>
                </a:xfrm>
                <a:prstGeom prst="rect">
                  <a:avLst/>
                </a:prstGeom>
                <a:noFill/>
                <a:ln w="9525">
                  <a:noFill/>
                  <a:miter lim="800000"/>
                  <a:headEnd/>
                  <a:tailEnd/>
                </a:ln>
              </p:spPr>
            </p:pic>
            <p:pic>
              <p:nvPicPr>
                <p:cNvPr id="26642" name="图片 8" descr="report.png"/>
                <p:cNvPicPr>
                  <a:picLocks noChangeAspect="1"/>
                </p:cNvPicPr>
                <p:nvPr/>
              </p:nvPicPr>
              <p:blipFill>
                <a:blip r:embed="rId4" cstate="print"/>
                <a:srcRect/>
                <a:stretch>
                  <a:fillRect/>
                </a:stretch>
              </p:blipFill>
              <p:spPr bwMode="auto">
                <a:xfrm>
                  <a:off x="3962857" y="3282773"/>
                  <a:ext cx="1184367" cy="1184367"/>
                </a:xfrm>
                <a:prstGeom prst="rect">
                  <a:avLst/>
                </a:prstGeom>
                <a:noFill/>
                <a:ln w="9525">
                  <a:noFill/>
                  <a:miter lim="800000"/>
                  <a:headEnd/>
                  <a:tailEnd/>
                </a:ln>
              </p:spPr>
            </p:pic>
            <p:pic>
              <p:nvPicPr>
                <p:cNvPr id="26643" name="图片 7" descr="report-1.png"/>
                <p:cNvPicPr>
                  <a:picLocks noChangeAspect="1"/>
                </p:cNvPicPr>
                <p:nvPr/>
              </p:nvPicPr>
              <p:blipFill>
                <a:blip r:embed="rId5" cstate="print"/>
                <a:srcRect/>
                <a:stretch>
                  <a:fillRect/>
                </a:stretch>
              </p:blipFill>
              <p:spPr bwMode="auto">
                <a:xfrm>
                  <a:off x="3158226" y="3110372"/>
                  <a:ext cx="1752491" cy="1752492"/>
                </a:xfrm>
                <a:prstGeom prst="rect">
                  <a:avLst/>
                </a:prstGeom>
                <a:noFill/>
                <a:ln w="9525">
                  <a:noFill/>
                  <a:miter lim="800000"/>
                  <a:headEnd/>
                  <a:tailEnd/>
                </a:ln>
              </p:spPr>
            </p:pic>
          </p:grpSp>
        </p:grpSp>
        <p:sp>
          <p:nvSpPr>
            <p:cNvPr id="88" name="线形标注 2(无边框) 87"/>
            <p:cNvSpPr/>
            <p:nvPr/>
          </p:nvSpPr>
          <p:spPr>
            <a:xfrm>
              <a:off x="5214942" y="1285860"/>
              <a:ext cx="2071702" cy="485778"/>
            </a:xfrm>
            <a:prstGeom prst="callout2">
              <a:avLst>
                <a:gd name="adj1" fmla="val 67357"/>
                <a:gd name="adj2" fmla="val -5720"/>
                <a:gd name="adj3" fmla="val 67357"/>
                <a:gd name="adj4" fmla="val -20326"/>
                <a:gd name="adj5" fmla="val 261743"/>
                <a:gd name="adj6" fmla="val -81912"/>
              </a:avLst>
            </a:prstGeom>
            <a:noFill/>
          </p:spPr>
          <p:style>
            <a:lnRef idx="2">
              <a:schemeClr val="accent6"/>
            </a:lnRef>
            <a:fillRef idx="1">
              <a:schemeClr val="lt1"/>
            </a:fillRef>
            <a:effectRef idx="0">
              <a:schemeClr val="accent6"/>
            </a:effectRef>
            <a:fontRef idx="minor">
              <a:schemeClr val="dk1"/>
            </a:fontRef>
          </p:style>
          <p:txBody>
            <a:bodyPr/>
            <a:lstStyle/>
            <a:p>
              <a:pPr marL="342900" indent="-342900" fontAlgn="ctr">
                <a:lnSpc>
                  <a:spcPct val="150000"/>
                </a:lnSpc>
                <a:spcBef>
                  <a:spcPct val="20000"/>
                </a:spcBef>
                <a:spcAft>
                  <a:spcPts val="0"/>
                </a:spcAft>
                <a:buFontTx/>
                <a:buBlip>
                  <a:blip r:embed="rId6"/>
                </a:buBlip>
                <a:defRPr/>
              </a:pPr>
              <a:r>
                <a:rPr lang="zh-CN" altLang="en-US" dirty="0">
                  <a:solidFill>
                    <a:schemeClr val="tx1"/>
                  </a:solidFill>
                  <a:latin typeface="微软雅黑" pitchFamily="34" charset="-122"/>
                  <a:ea typeface="微软雅黑" pitchFamily="34" charset="-122"/>
                </a:rPr>
                <a:t>通话记录</a:t>
              </a:r>
              <a:endParaRPr lang="en-US" altLang="zh-CN" dirty="0">
                <a:solidFill>
                  <a:schemeClr val="tx1"/>
                </a:solidFill>
                <a:latin typeface="微软雅黑" pitchFamily="34" charset="-122"/>
                <a:ea typeface="微软雅黑" pitchFamily="34" charset="-122"/>
              </a:endParaRPr>
            </a:p>
          </p:txBody>
        </p:sp>
        <p:sp>
          <p:nvSpPr>
            <p:cNvPr id="89" name="线形标注 2(无边框) 88"/>
            <p:cNvSpPr/>
            <p:nvPr/>
          </p:nvSpPr>
          <p:spPr>
            <a:xfrm>
              <a:off x="5205417" y="1728775"/>
              <a:ext cx="2071702" cy="485778"/>
            </a:xfrm>
            <a:prstGeom prst="callout2">
              <a:avLst>
                <a:gd name="adj1" fmla="val 67357"/>
                <a:gd name="adj2" fmla="val -5720"/>
                <a:gd name="adj3" fmla="val 67357"/>
                <a:gd name="adj4" fmla="val -20326"/>
                <a:gd name="adj5" fmla="val 211706"/>
                <a:gd name="adj6" fmla="val -70179"/>
              </a:avLst>
            </a:prstGeom>
          </p:spPr>
          <p:style>
            <a:lnRef idx="2">
              <a:schemeClr val="accent6"/>
            </a:lnRef>
            <a:fillRef idx="1">
              <a:schemeClr val="lt1"/>
            </a:fillRef>
            <a:effectRef idx="0">
              <a:schemeClr val="accent6"/>
            </a:effectRef>
            <a:fontRef idx="minor">
              <a:schemeClr val="dk1"/>
            </a:fontRef>
          </p:style>
          <p:txBody>
            <a:bodyPr/>
            <a:lstStyle/>
            <a:p>
              <a:pPr marL="342900" indent="-342900" fontAlgn="ctr">
                <a:lnSpc>
                  <a:spcPct val="150000"/>
                </a:lnSpc>
                <a:spcBef>
                  <a:spcPct val="20000"/>
                </a:spcBef>
                <a:spcAft>
                  <a:spcPts val="0"/>
                </a:spcAft>
                <a:buFontTx/>
                <a:buBlip>
                  <a:blip r:embed="rId6"/>
                </a:buBlip>
                <a:defRPr/>
              </a:pPr>
              <a:r>
                <a:rPr lang="zh-CN" altLang="en-US" dirty="0">
                  <a:latin typeface="微软雅黑" pitchFamily="34" charset="-122"/>
                  <a:ea typeface="微软雅黑" pitchFamily="34" charset="-122"/>
                </a:rPr>
                <a:t>未接来电</a:t>
              </a:r>
              <a:endParaRPr lang="en-US" altLang="zh-CN" dirty="0">
                <a:latin typeface="微软雅黑" pitchFamily="34" charset="-122"/>
                <a:ea typeface="微软雅黑" pitchFamily="34" charset="-122"/>
              </a:endParaRPr>
            </a:p>
          </p:txBody>
        </p:sp>
        <p:sp>
          <p:nvSpPr>
            <p:cNvPr id="90" name="线形标注 2(无边框) 89"/>
            <p:cNvSpPr/>
            <p:nvPr/>
          </p:nvSpPr>
          <p:spPr>
            <a:xfrm>
              <a:off x="5205417" y="2214553"/>
              <a:ext cx="2071702" cy="485778"/>
            </a:xfrm>
            <a:prstGeom prst="callout2">
              <a:avLst>
                <a:gd name="adj1" fmla="val 67357"/>
                <a:gd name="adj2" fmla="val -5720"/>
                <a:gd name="adj3" fmla="val 67357"/>
                <a:gd name="adj4" fmla="val -20326"/>
                <a:gd name="adj5" fmla="val 161668"/>
                <a:gd name="adj6" fmla="val -60681"/>
              </a:avLst>
            </a:prstGeom>
          </p:spPr>
          <p:style>
            <a:lnRef idx="2">
              <a:schemeClr val="accent6"/>
            </a:lnRef>
            <a:fillRef idx="1">
              <a:schemeClr val="lt1"/>
            </a:fillRef>
            <a:effectRef idx="0">
              <a:schemeClr val="accent6"/>
            </a:effectRef>
            <a:fontRef idx="minor">
              <a:schemeClr val="dk1"/>
            </a:fontRef>
          </p:style>
          <p:txBody>
            <a:bodyPr/>
            <a:lstStyle/>
            <a:p>
              <a:pPr marL="342900" indent="-342900" fontAlgn="ctr">
                <a:lnSpc>
                  <a:spcPct val="150000"/>
                </a:lnSpc>
                <a:spcBef>
                  <a:spcPct val="20000"/>
                </a:spcBef>
                <a:spcAft>
                  <a:spcPts val="0"/>
                </a:spcAft>
                <a:buFontTx/>
                <a:buBlip>
                  <a:blip r:embed="rId6"/>
                </a:buBlip>
                <a:defRPr/>
              </a:pPr>
              <a:r>
                <a:rPr lang="zh-CN" altLang="en-US" dirty="0">
                  <a:latin typeface="微软雅黑" pitchFamily="34" charset="-122"/>
                  <a:ea typeface="微软雅黑" pitchFamily="34" charset="-122"/>
                </a:rPr>
                <a:t>坐席绩效报表</a:t>
              </a:r>
              <a:endParaRPr lang="en-US" altLang="zh-CN" dirty="0">
                <a:latin typeface="微软雅黑" pitchFamily="34" charset="-122"/>
                <a:ea typeface="微软雅黑" pitchFamily="34" charset="-122"/>
              </a:endParaRPr>
            </a:p>
          </p:txBody>
        </p:sp>
        <p:sp>
          <p:nvSpPr>
            <p:cNvPr id="94" name="线形标注 2(无边框) 93"/>
            <p:cNvSpPr/>
            <p:nvPr/>
          </p:nvSpPr>
          <p:spPr>
            <a:xfrm>
              <a:off x="5214942" y="2657468"/>
              <a:ext cx="2071702" cy="485778"/>
            </a:xfrm>
            <a:prstGeom prst="callout2">
              <a:avLst>
                <a:gd name="adj1" fmla="val 67357"/>
                <a:gd name="adj2" fmla="val -5720"/>
                <a:gd name="adj3" fmla="val 67357"/>
                <a:gd name="adj4" fmla="val -20326"/>
                <a:gd name="adj5" fmla="val 123544"/>
                <a:gd name="adj6" fmla="val -53977"/>
              </a:avLst>
            </a:prstGeom>
          </p:spPr>
          <p:style>
            <a:lnRef idx="2">
              <a:schemeClr val="accent6"/>
            </a:lnRef>
            <a:fillRef idx="1">
              <a:schemeClr val="lt1"/>
            </a:fillRef>
            <a:effectRef idx="0">
              <a:schemeClr val="accent6"/>
            </a:effectRef>
            <a:fontRef idx="minor">
              <a:schemeClr val="dk1"/>
            </a:fontRef>
          </p:style>
          <p:txBody>
            <a:bodyPr/>
            <a:lstStyle/>
            <a:p>
              <a:pPr marL="342900" indent="-342900" fontAlgn="ctr">
                <a:lnSpc>
                  <a:spcPct val="150000"/>
                </a:lnSpc>
                <a:spcBef>
                  <a:spcPct val="20000"/>
                </a:spcBef>
                <a:spcAft>
                  <a:spcPts val="0"/>
                </a:spcAft>
                <a:buFontTx/>
                <a:buBlip>
                  <a:blip r:embed="rId6"/>
                </a:buBlip>
                <a:defRPr/>
              </a:pPr>
              <a:r>
                <a:rPr lang="zh-CN" altLang="en-US" dirty="0">
                  <a:latin typeface="微软雅黑" pitchFamily="34" charset="-122"/>
                  <a:ea typeface="微软雅黑" pitchFamily="34" charset="-122"/>
                </a:rPr>
                <a:t>外呼任务报表</a:t>
              </a:r>
              <a:endParaRPr lang="en-US" altLang="zh-CN" dirty="0">
                <a:latin typeface="微软雅黑" pitchFamily="34" charset="-122"/>
                <a:ea typeface="微软雅黑" pitchFamily="34" charset="-122"/>
              </a:endParaRPr>
            </a:p>
          </p:txBody>
        </p:sp>
        <p:sp>
          <p:nvSpPr>
            <p:cNvPr id="95" name="线形标注 2(无边框) 94"/>
            <p:cNvSpPr/>
            <p:nvPr/>
          </p:nvSpPr>
          <p:spPr>
            <a:xfrm>
              <a:off x="5205417" y="3143245"/>
              <a:ext cx="2071702" cy="485778"/>
            </a:xfrm>
            <a:prstGeom prst="callout2">
              <a:avLst>
                <a:gd name="adj1" fmla="val 67357"/>
                <a:gd name="adj2" fmla="val -5720"/>
                <a:gd name="adj3" fmla="val 67357"/>
                <a:gd name="adj4" fmla="val -20326"/>
                <a:gd name="adj5" fmla="val 78272"/>
                <a:gd name="adj6" fmla="val -51742"/>
              </a:avLst>
            </a:prstGeom>
          </p:spPr>
          <p:style>
            <a:lnRef idx="2">
              <a:schemeClr val="accent6"/>
            </a:lnRef>
            <a:fillRef idx="1">
              <a:schemeClr val="lt1"/>
            </a:fillRef>
            <a:effectRef idx="0">
              <a:schemeClr val="accent6"/>
            </a:effectRef>
            <a:fontRef idx="minor">
              <a:schemeClr val="dk1"/>
            </a:fontRef>
          </p:style>
          <p:txBody>
            <a:bodyPr/>
            <a:lstStyle/>
            <a:p>
              <a:pPr marL="342900" indent="-342900" fontAlgn="ctr">
                <a:lnSpc>
                  <a:spcPct val="150000"/>
                </a:lnSpc>
                <a:spcBef>
                  <a:spcPct val="20000"/>
                </a:spcBef>
                <a:spcAft>
                  <a:spcPts val="0"/>
                </a:spcAft>
                <a:buFontTx/>
                <a:buBlip>
                  <a:blip r:embed="rId6"/>
                </a:buBlip>
                <a:defRPr/>
              </a:pPr>
              <a:r>
                <a:rPr lang="zh-CN" altLang="en-US" dirty="0">
                  <a:latin typeface="微软雅黑" pitchFamily="34" charset="-122"/>
                  <a:ea typeface="微软雅黑" pitchFamily="34" charset="-122"/>
                </a:rPr>
                <a:t>短信详单</a:t>
              </a:r>
              <a:endParaRPr lang="en-US" altLang="zh-CN" dirty="0">
                <a:latin typeface="微软雅黑" pitchFamily="34" charset="-122"/>
                <a:ea typeface="微软雅黑" pitchFamily="34" charset="-122"/>
              </a:endParaRPr>
            </a:p>
          </p:txBody>
        </p:sp>
        <p:sp>
          <p:nvSpPr>
            <p:cNvPr id="96" name="线形标注 2(无边框) 95"/>
            <p:cNvSpPr/>
            <p:nvPr/>
          </p:nvSpPr>
          <p:spPr>
            <a:xfrm>
              <a:off x="5205417" y="3571873"/>
              <a:ext cx="2071702" cy="485778"/>
            </a:xfrm>
            <a:prstGeom prst="callout2">
              <a:avLst>
                <a:gd name="adj1" fmla="val 67357"/>
                <a:gd name="adj2" fmla="val -5720"/>
                <a:gd name="adj3" fmla="val 67357"/>
                <a:gd name="adj4" fmla="val -20326"/>
                <a:gd name="adj5" fmla="val 49679"/>
                <a:gd name="adj6" fmla="val -50625"/>
              </a:avLst>
            </a:prstGeom>
          </p:spPr>
          <p:style>
            <a:lnRef idx="2">
              <a:schemeClr val="accent6"/>
            </a:lnRef>
            <a:fillRef idx="1">
              <a:schemeClr val="lt1"/>
            </a:fillRef>
            <a:effectRef idx="0">
              <a:schemeClr val="accent6"/>
            </a:effectRef>
            <a:fontRef idx="minor">
              <a:schemeClr val="dk1"/>
            </a:fontRef>
          </p:style>
          <p:txBody>
            <a:bodyPr/>
            <a:lstStyle/>
            <a:p>
              <a:pPr marL="342900" indent="-342900" fontAlgn="ctr">
                <a:lnSpc>
                  <a:spcPct val="150000"/>
                </a:lnSpc>
                <a:spcBef>
                  <a:spcPct val="20000"/>
                </a:spcBef>
                <a:spcAft>
                  <a:spcPts val="0"/>
                </a:spcAft>
                <a:buFontTx/>
                <a:buBlip>
                  <a:blip r:embed="rId6"/>
                </a:buBlip>
                <a:defRPr/>
              </a:pPr>
              <a:r>
                <a:rPr lang="zh-CN" altLang="en-US" dirty="0">
                  <a:latin typeface="微软雅黑" pitchFamily="34" charset="-122"/>
                  <a:ea typeface="微软雅黑" pitchFamily="34" charset="-122"/>
                </a:rPr>
                <a:t>满意度调查报</a:t>
              </a:r>
            </a:p>
          </p:txBody>
        </p:sp>
        <p:sp>
          <p:nvSpPr>
            <p:cNvPr id="98" name="线形标注 2(无边框) 97"/>
            <p:cNvSpPr/>
            <p:nvPr/>
          </p:nvSpPr>
          <p:spPr>
            <a:xfrm>
              <a:off x="5205417" y="4014788"/>
              <a:ext cx="2071702" cy="485778"/>
            </a:xfrm>
            <a:prstGeom prst="callout2">
              <a:avLst>
                <a:gd name="adj1" fmla="val 67357"/>
                <a:gd name="adj2" fmla="val -5720"/>
                <a:gd name="adj3" fmla="val 67357"/>
                <a:gd name="adj4" fmla="val -20326"/>
                <a:gd name="adj5" fmla="val 16321"/>
                <a:gd name="adj6" fmla="val -53418"/>
              </a:avLst>
            </a:prstGeom>
          </p:spPr>
          <p:style>
            <a:lnRef idx="2">
              <a:schemeClr val="accent6"/>
            </a:lnRef>
            <a:fillRef idx="1">
              <a:schemeClr val="lt1"/>
            </a:fillRef>
            <a:effectRef idx="0">
              <a:schemeClr val="accent6"/>
            </a:effectRef>
            <a:fontRef idx="minor">
              <a:schemeClr val="dk1"/>
            </a:fontRef>
          </p:style>
          <p:txBody>
            <a:bodyPr/>
            <a:lstStyle/>
            <a:p>
              <a:pPr marL="342900" indent="-342900" fontAlgn="ctr">
                <a:lnSpc>
                  <a:spcPct val="150000"/>
                </a:lnSpc>
                <a:spcBef>
                  <a:spcPct val="20000"/>
                </a:spcBef>
                <a:spcAft>
                  <a:spcPts val="0"/>
                </a:spcAft>
                <a:buFontTx/>
                <a:buBlip>
                  <a:blip r:embed="rId6"/>
                </a:buBlip>
                <a:defRPr/>
              </a:pPr>
              <a:r>
                <a:rPr lang="zh-CN" altLang="en-US" dirty="0">
                  <a:latin typeface="微软雅黑" pitchFamily="34" charset="-122"/>
                  <a:ea typeface="微软雅黑" pitchFamily="34" charset="-122"/>
                </a:rPr>
                <a:t>业务记录报表</a:t>
              </a:r>
              <a:endParaRPr lang="en-US" altLang="zh-CN" dirty="0">
                <a:latin typeface="微软雅黑" pitchFamily="34" charset="-122"/>
                <a:ea typeface="微软雅黑" pitchFamily="34" charset="-122"/>
              </a:endParaRPr>
            </a:p>
          </p:txBody>
        </p:sp>
        <p:sp>
          <p:nvSpPr>
            <p:cNvPr id="99" name="线形标注 2(无边框) 98"/>
            <p:cNvSpPr/>
            <p:nvPr/>
          </p:nvSpPr>
          <p:spPr>
            <a:xfrm>
              <a:off x="5195892" y="4500566"/>
              <a:ext cx="2071702" cy="485778"/>
            </a:xfrm>
            <a:prstGeom prst="callout2">
              <a:avLst>
                <a:gd name="adj1" fmla="val 67357"/>
                <a:gd name="adj2" fmla="val -5720"/>
                <a:gd name="adj3" fmla="val 67357"/>
                <a:gd name="adj4" fmla="val -20326"/>
                <a:gd name="adj5" fmla="val -28951"/>
                <a:gd name="adj6" fmla="val -57329"/>
              </a:avLst>
            </a:prstGeom>
          </p:spPr>
          <p:style>
            <a:lnRef idx="2">
              <a:schemeClr val="accent6"/>
            </a:lnRef>
            <a:fillRef idx="1">
              <a:schemeClr val="lt1"/>
            </a:fillRef>
            <a:effectRef idx="0">
              <a:schemeClr val="accent6"/>
            </a:effectRef>
            <a:fontRef idx="minor">
              <a:schemeClr val="dk1"/>
            </a:fontRef>
          </p:style>
          <p:txBody>
            <a:bodyPr/>
            <a:lstStyle/>
            <a:p>
              <a:pPr marL="342900" indent="-342900" fontAlgn="ctr">
                <a:lnSpc>
                  <a:spcPct val="150000"/>
                </a:lnSpc>
                <a:spcBef>
                  <a:spcPct val="20000"/>
                </a:spcBef>
                <a:spcAft>
                  <a:spcPts val="0"/>
                </a:spcAft>
                <a:buFontTx/>
                <a:buBlip>
                  <a:blip r:embed="rId6"/>
                </a:buBlip>
                <a:defRPr/>
              </a:pPr>
              <a:r>
                <a:rPr lang="zh-CN" altLang="en-US" dirty="0">
                  <a:latin typeface="微软雅黑" pitchFamily="34" charset="-122"/>
                  <a:ea typeface="微软雅黑" pitchFamily="34" charset="-122"/>
                </a:rPr>
                <a:t>订单统计</a:t>
              </a:r>
            </a:p>
          </p:txBody>
        </p:sp>
        <p:sp>
          <p:nvSpPr>
            <p:cNvPr id="100" name="线形标注 2(无边框) 99"/>
            <p:cNvSpPr/>
            <p:nvPr/>
          </p:nvSpPr>
          <p:spPr>
            <a:xfrm>
              <a:off x="5195892" y="4986344"/>
              <a:ext cx="2071702" cy="485778"/>
            </a:xfrm>
            <a:prstGeom prst="callout2">
              <a:avLst>
                <a:gd name="adj1" fmla="val 67357"/>
                <a:gd name="adj2" fmla="val -5720"/>
                <a:gd name="adj3" fmla="val 67357"/>
                <a:gd name="adj4" fmla="val -20326"/>
                <a:gd name="adj5" fmla="val -71841"/>
                <a:gd name="adj6" fmla="val -65151"/>
              </a:avLst>
            </a:prstGeom>
          </p:spPr>
          <p:style>
            <a:lnRef idx="2">
              <a:schemeClr val="accent6"/>
            </a:lnRef>
            <a:fillRef idx="1">
              <a:schemeClr val="lt1"/>
            </a:fillRef>
            <a:effectRef idx="0">
              <a:schemeClr val="accent6"/>
            </a:effectRef>
            <a:fontRef idx="minor">
              <a:schemeClr val="dk1"/>
            </a:fontRef>
          </p:style>
          <p:txBody>
            <a:bodyPr/>
            <a:lstStyle/>
            <a:p>
              <a:pPr marL="342900" indent="-342900" fontAlgn="ctr">
                <a:lnSpc>
                  <a:spcPct val="150000"/>
                </a:lnSpc>
                <a:spcBef>
                  <a:spcPct val="20000"/>
                </a:spcBef>
                <a:spcAft>
                  <a:spcPts val="0"/>
                </a:spcAft>
                <a:buFontTx/>
                <a:buBlip>
                  <a:blip r:embed="rId6"/>
                </a:buBlip>
                <a:defRPr/>
              </a:pPr>
              <a:r>
                <a:rPr lang="zh-CN" altLang="en-US" dirty="0">
                  <a:latin typeface="微软雅黑" pitchFamily="34" charset="-122"/>
                  <a:ea typeface="微软雅黑" pitchFamily="34" charset="-122"/>
                </a:rPr>
                <a:t>账单报表</a:t>
              </a:r>
            </a:p>
          </p:txBody>
        </p:sp>
        <p:sp>
          <p:nvSpPr>
            <p:cNvPr id="101" name="线形标注 2(无边框) 100"/>
            <p:cNvSpPr/>
            <p:nvPr/>
          </p:nvSpPr>
          <p:spPr>
            <a:xfrm>
              <a:off x="5214942" y="5429258"/>
              <a:ext cx="2071702" cy="485778"/>
            </a:xfrm>
            <a:prstGeom prst="callout2">
              <a:avLst>
                <a:gd name="adj1" fmla="val 67357"/>
                <a:gd name="adj2" fmla="val -5720"/>
                <a:gd name="adj3" fmla="val 67357"/>
                <a:gd name="adj4" fmla="val -20326"/>
                <a:gd name="adj5" fmla="val -126644"/>
                <a:gd name="adj6" fmla="val -77442"/>
              </a:avLst>
            </a:prstGeom>
          </p:spPr>
          <p:style>
            <a:lnRef idx="2">
              <a:schemeClr val="accent6"/>
            </a:lnRef>
            <a:fillRef idx="1">
              <a:schemeClr val="lt1"/>
            </a:fillRef>
            <a:effectRef idx="0">
              <a:schemeClr val="accent6"/>
            </a:effectRef>
            <a:fontRef idx="minor">
              <a:schemeClr val="dk1"/>
            </a:fontRef>
          </p:style>
          <p:txBody>
            <a:bodyPr/>
            <a:lstStyle/>
            <a:p>
              <a:pPr marL="342900" indent="-342900" fontAlgn="ctr">
                <a:lnSpc>
                  <a:spcPct val="150000"/>
                </a:lnSpc>
                <a:spcBef>
                  <a:spcPct val="20000"/>
                </a:spcBef>
                <a:spcAft>
                  <a:spcPts val="0"/>
                </a:spcAft>
                <a:buFontTx/>
                <a:buBlip>
                  <a:blip r:embed="rId6"/>
                </a:buBlip>
                <a:defRPr/>
              </a:pPr>
              <a:r>
                <a:rPr lang="zh-CN" altLang="en-US" dirty="0">
                  <a:latin typeface="微软雅黑" pitchFamily="34" charset="-122"/>
                  <a:ea typeface="微软雅黑" pitchFamily="34" charset="-122"/>
                </a:rPr>
                <a:t>财务统计</a:t>
              </a:r>
              <a:endParaRPr lang="en-US" altLang="zh-CN" dirty="0">
                <a:latin typeface="微软雅黑" pitchFamily="34" charset="-122"/>
                <a:ea typeface="微软雅黑" pitchFamily="34" charset="-122"/>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pPr eaLnBrk="1" hangingPunct="1"/>
            <a:r>
              <a:rPr lang="zh-CN" altLang="en-US" dirty="0" smtClean="0"/>
              <a:t>呼叫中心 </a:t>
            </a:r>
            <a:r>
              <a:rPr lang="en-US" altLang="zh-CN" sz="2400" dirty="0" smtClean="0"/>
              <a:t>—</a:t>
            </a:r>
            <a:r>
              <a:rPr lang="zh-CN" altLang="en-US" sz="2400" dirty="0" smtClean="0"/>
              <a:t>内部沟通，电话会议及公告系统</a:t>
            </a:r>
          </a:p>
        </p:txBody>
      </p:sp>
      <p:pic>
        <p:nvPicPr>
          <p:cNvPr id="27652" name="Picture 4"/>
          <p:cNvPicPr>
            <a:picLocks noChangeAspect="1" noChangeArrowheads="1"/>
          </p:cNvPicPr>
          <p:nvPr/>
        </p:nvPicPr>
        <p:blipFill>
          <a:blip r:embed="rId2" cstate="print"/>
          <a:srcRect/>
          <a:stretch>
            <a:fillRect/>
          </a:stretch>
        </p:blipFill>
        <p:spPr bwMode="auto">
          <a:xfrm>
            <a:off x="2849537" y="1988840"/>
            <a:ext cx="5837264" cy="3770986"/>
          </a:xfrm>
          <a:prstGeom prst="rect">
            <a:avLst/>
          </a:prstGeom>
          <a:noFill/>
          <a:ln w="9525">
            <a:noFill/>
            <a:miter lim="800000"/>
            <a:headEnd/>
            <a:tailEnd/>
          </a:ln>
        </p:spPr>
      </p:pic>
      <p:pic>
        <p:nvPicPr>
          <p:cNvPr id="2" name="图片 1"/>
          <p:cNvPicPr>
            <a:picLocks noChangeAspect="1"/>
          </p:cNvPicPr>
          <p:nvPr/>
        </p:nvPicPr>
        <p:blipFill>
          <a:blip r:embed="rId3"/>
          <a:stretch>
            <a:fillRect/>
          </a:stretch>
        </p:blipFill>
        <p:spPr>
          <a:xfrm>
            <a:off x="539552" y="3356992"/>
            <a:ext cx="5378731" cy="3185462"/>
          </a:xfrm>
          <a:prstGeom prst="rect">
            <a:avLst/>
          </a:prstGeom>
        </p:spPr>
      </p:pic>
      <p:sp>
        <p:nvSpPr>
          <p:cNvPr id="5" name="内容占位符 2"/>
          <p:cNvSpPr>
            <a:spLocks noGrp="1"/>
          </p:cNvSpPr>
          <p:nvPr>
            <p:ph idx="1"/>
          </p:nvPr>
        </p:nvSpPr>
        <p:spPr>
          <a:xfrm>
            <a:off x="459699" y="1091171"/>
            <a:ext cx="8229600" cy="681645"/>
          </a:xfrm>
        </p:spPr>
        <p:txBody>
          <a:bodyPr/>
          <a:lstStyle/>
          <a:p>
            <a:pPr eaLnBrk="1" hangingPunct="1"/>
            <a:r>
              <a:rPr lang="zh-CN" altLang="en-US" sz="1800" dirty="0" smtClean="0"/>
              <a:t>具备内部公告及即时信息功能，方便员工内部沟通（需购买坐席许可）</a:t>
            </a:r>
            <a:endParaRPr lang="en-US" altLang="zh-CN" sz="1800" dirty="0" smtClean="0"/>
          </a:p>
          <a:p>
            <a:pPr eaLnBrk="1" hangingPunct="1"/>
            <a:r>
              <a:rPr lang="zh-CN" altLang="en-US" sz="1800" dirty="0" smtClean="0"/>
              <a:t>具备会议室功能，任何终端可以主动加入也可被动邀请加入会议室。</a:t>
            </a:r>
            <a:endParaRPr lang="en-US" altLang="zh-CN" sz="1800" dirty="0" smtClean="0"/>
          </a:p>
        </p:txBody>
      </p:sp>
    </p:spTree>
    <p:extLst>
      <p:ext uri="{BB962C8B-B14F-4D97-AF65-F5344CB8AC3E}">
        <p14:creationId xmlns:p14="http://schemas.microsoft.com/office/powerpoint/2010/main" val="16391684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标题 5"/>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rPr>
              <a:t>成功案例</a:t>
            </a:r>
          </a:p>
        </p:txBody>
      </p:sp>
      <p:grpSp>
        <p:nvGrpSpPr>
          <p:cNvPr id="4" name="组合 44"/>
          <p:cNvGrpSpPr/>
          <p:nvPr/>
        </p:nvGrpSpPr>
        <p:grpSpPr>
          <a:xfrm>
            <a:off x="3443288" y="2286001"/>
            <a:ext cx="2284412" cy="1573213"/>
            <a:chOff x="3443288" y="2133600"/>
            <a:chExt cx="2284412" cy="1573213"/>
          </a:xfrm>
        </p:grpSpPr>
        <p:sp>
          <p:nvSpPr>
            <p:cNvPr id="5" name="AutoShape 6"/>
            <p:cNvSpPr>
              <a:spLocks noChangeArrowheads="1"/>
            </p:cNvSpPr>
            <p:nvPr/>
          </p:nvSpPr>
          <p:spPr bwMode="gray">
            <a:xfrm flipV="1">
              <a:off x="3443288" y="2133600"/>
              <a:ext cx="2284412" cy="1573213"/>
            </a:xfrm>
            <a:prstGeom prst="triangle">
              <a:avLst>
                <a:gd name="adj" fmla="val 50000"/>
              </a:avLst>
            </a:prstGeom>
            <a:gradFill rotWithShape="1">
              <a:gsLst>
                <a:gs pos="0">
                  <a:schemeClr val="folHlink">
                    <a:gamma/>
                    <a:shade val="60392"/>
                    <a:invGamma/>
                  </a:schemeClr>
                </a:gs>
                <a:gs pos="100000">
                  <a:schemeClr val="folHlink"/>
                </a:gs>
              </a:gsLst>
              <a:lin ang="5400000" scaled="1"/>
            </a:gradFill>
            <a:ln w="28575" algn="ctr">
              <a:solidFill>
                <a:srgbClr val="FFFFFF"/>
              </a:solidFill>
              <a:miter lim="800000"/>
              <a:headEnd/>
              <a:tailEnd/>
            </a:ln>
            <a:effectLst>
              <a:outerShdw dist="35921" dir="2700000" algn="ctr" rotWithShape="0">
                <a:srgbClr val="808080">
                  <a:alpha val="50000"/>
                </a:srgbClr>
              </a:outerShdw>
            </a:effectLst>
          </p:spPr>
          <p:txBody>
            <a:bodyPr wrap="none" anchor="ctr"/>
            <a:lstStyle/>
            <a:p>
              <a:endParaRPr lang="zh-CN" altLang="en-US"/>
            </a:p>
          </p:txBody>
        </p:sp>
        <p:sp>
          <p:nvSpPr>
            <p:cNvPr id="6" name="Rectangle 9"/>
            <p:cNvSpPr>
              <a:spLocks noChangeArrowheads="1"/>
            </p:cNvSpPr>
            <p:nvPr/>
          </p:nvSpPr>
          <p:spPr bwMode="gray">
            <a:xfrm>
              <a:off x="3962400" y="2311400"/>
              <a:ext cx="1230313" cy="400110"/>
            </a:xfrm>
            <a:prstGeom prst="rect">
              <a:avLst/>
            </a:prstGeom>
            <a:noFill/>
            <a:ln w="9525" algn="ctr">
              <a:noFill/>
              <a:miter lim="800000"/>
              <a:headEnd/>
              <a:tailEnd/>
            </a:ln>
            <a:effectLst/>
          </p:spPr>
          <p:txBody>
            <a:bodyPr>
              <a:spAutoFit/>
            </a:bodyPr>
            <a:lstStyle/>
            <a:p>
              <a:pPr algn="ctr" eaLnBrk="0" hangingPunct="0"/>
              <a:r>
                <a:rPr lang="zh-CN" altLang="en-US" b="1" dirty="0" smtClean="0">
                  <a:solidFill>
                    <a:srgbClr val="FFFFFF"/>
                  </a:solidFill>
                  <a:cs typeface="Arial" charset="0"/>
                </a:rPr>
                <a:t>政府</a:t>
              </a:r>
              <a:r>
                <a:rPr lang="zh-CN" altLang="en-US" sz="2000" b="1" dirty="0" smtClean="0">
                  <a:solidFill>
                    <a:srgbClr val="FFFFFF"/>
                  </a:solidFill>
                  <a:cs typeface="Arial" charset="0"/>
                </a:rPr>
                <a:t>机构</a:t>
              </a:r>
              <a:endParaRPr lang="zh-CN" altLang="en-US" sz="2000" b="1" dirty="0">
                <a:solidFill>
                  <a:srgbClr val="FFFFFF"/>
                </a:solidFill>
                <a:cs typeface="Arial" charset="0"/>
              </a:endParaRPr>
            </a:p>
          </p:txBody>
        </p:sp>
      </p:grpSp>
      <p:grpSp>
        <p:nvGrpSpPr>
          <p:cNvPr id="7" name="组合 40"/>
          <p:cNvGrpSpPr/>
          <p:nvPr/>
        </p:nvGrpSpPr>
        <p:grpSpPr>
          <a:xfrm>
            <a:off x="4638675" y="3902075"/>
            <a:ext cx="2282825" cy="1574800"/>
            <a:chOff x="4638675" y="3749675"/>
            <a:chExt cx="2282825" cy="1574800"/>
          </a:xfrm>
        </p:grpSpPr>
        <p:sp>
          <p:nvSpPr>
            <p:cNvPr id="8" name="AutoShape 8"/>
            <p:cNvSpPr>
              <a:spLocks noChangeArrowheads="1"/>
            </p:cNvSpPr>
            <p:nvPr/>
          </p:nvSpPr>
          <p:spPr bwMode="gray">
            <a:xfrm flipV="1">
              <a:off x="4638675" y="3749675"/>
              <a:ext cx="2282825" cy="1574800"/>
            </a:xfrm>
            <a:prstGeom prst="triangle">
              <a:avLst>
                <a:gd name="adj" fmla="val 50000"/>
              </a:avLst>
            </a:prstGeom>
            <a:gradFill rotWithShape="1">
              <a:gsLst>
                <a:gs pos="0">
                  <a:schemeClr val="hlink">
                    <a:gamma/>
                    <a:shade val="72941"/>
                    <a:invGamma/>
                  </a:schemeClr>
                </a:gs>
                <a:gs pos="100000">
                  <a:schemeClr val="hlink"/>
                </a:gs>
              </a:gsLst>
              <a:lin ang="2700000" scaled="1"/>
            </a:gradFill>
            <a:ln w="28575" algn="ctr">
              <a:solidFill>
                <a:srgbClr val="FFFFFF"/>
              </a:solidFill>
              <a:miter lim="800000"/>
              <a:headEnd/>
              <a:tailEnd/>
            </a:ln>
            <a:effectLst>
              <a:outerShdw dist="35921" dir="2700000" algn="ctr" rotWithShape="0">
                <a:schemeClr val="bg2"/>
              </a:outerShdw>
            </a:effectLst>
          </p:spPr>
          <p:txBody>
            <a:bodyPr wrap="none" anchor="ctr"/>
            <a:lstStyle/>
            <a:p>
              <a:endParaRPr lang="zh-CN" altLang="en-US"/>
            </a:p>
          </p:txBody>
        </p:sp>
        <p:sp>
          <p:nvSpPr>
            <p:cNvPr id="9" name="Rectangle 11"/>
            <p:cNvSpPr>
              <a:spLocks noChangeArrowheads="1"/>
            </p:cNvSpPr>
            <p:nvPr/>
          </p:nvSpPr>
          <p:spPr bwMode="gray">
            <a:xfrm>
              <a:off x="5173663" y="4076700"/>
              <a:ext cx="1230312" cy="369332"/>
            </a:xfrm>
            <a:prstGeom prst="rect">
              <a:avLst/>
            </a:prstGeom>
            <a:noFill/>
            <a:ln w="9525" algn="ctr">
              <a:noFill/>
              <a:miter lim="800000"/>
              <a:headEnd/>
              <a:tailEnd/>
            </a:ln>
            <a:effectLst/>
          </p:spPr>
          <p:txBody>
            <a:bodyPr>
              <a:spAutoFit/>
            </a:bodyPr>
            <a:lstStyle/>
            <a:p>
              <a:pPr algn="ctr" eaLnBrk="0" hangingPunct="0"/>
              <a:r>
                <a:rPr lang="zh-CN" altLang="en-US" b="1" dirty="0" smtClean="0">
                  <a:solidFill>
                    <a:srgbClr val="FFFFFF"/>
                  </a:solidFill>
                </a:rPr>
                <a:t>服务业</a:t>
              </a:r>
              <a:endParaRPr lang="zh-CN" altLang="en-US" b="1" dirty="0">
                <a:solidFill>
                  <a:srgbClr val="FFFFFF"/>
                </a:solidFill>
              </a:endParaRPr>
            </a:p>
          </p:txBody>
        </p:sp>
      </p:grpSp>
      <p:grpSp>
        <p:nvGrpSpPr>
          <p:cNvPr id="10" name="组合 41"/>
          <p:cNvGrpSpPr/>
          <p:nvPr/>
        </p:nvGrpSpPr>
        <p:grpSpPr>
          <a:xfrm>
            <a:off x="3438527" y="3898900"/>
            <a:ext cx="2284412" cy="1574800"/>
            <a:chOff x="3438525" y="3746500"/>
            <a:chExt cx="2284413" cy="1574800"/>
          </a:xfrm>
        </p:grpSpPr>
        <p:sp>
          <p:nvSpPr>
            <p:cNvPr id="11" name="AutoShape 7"/>
            <p:cNvSpPr>
              <a:spLocks noChangeArrowheads="1"/>
            </p:cNvSpPr>
            <p:nvPr/>
          </p:nvSpPr>
          <p:spPr bwMode="gray">
            <a:xfrm>
              <a:off x="3438525" y="3746500"/>
              <a:ext cx="2284413" cy="1574800"/>
            </a:xfrm>
            <a:prstGeom prst="triangle">
              <a:avLst>
                <a:gd name="adj" fmla="val 50000"/>
              </a:avLst>
            </a:prstGeom>
            <a:gradFill rotWithShape="1">
              <a:gsLst>
                <a:gs pos="0">
                  <a:schemeClr val="hlink">
                    <a:gamma/>
                    <a:shade val="76078"/>
                    <a:invGamma/>
                  </a:schemeClr>
                </a:gs>
                <a:gs pos="100000">
                  <a:schemeClr val="hlink"/>
                </a:gs>
              </a:gsLst>
              <a:lin ang="5400000" scaled="1"/>
            </a:gradFill>
            <a:ln w="28575" algn="ctr">
              <a:solidFill>
                <a:srgbClr val="FFFFFF"/>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2" name="Rectangle 12"/>
            <p:cNvSpPr>
              <a:spLocks noChangeArrowheads="1"/>
            </p:cNvSpPr>
            <p:nvPr/>
          </p:nvSpPr>
          <p:spPr bwMode="gray">
            <a:xfrm>
              <a:off x="3962400" y="4646613"/>
              <a:ext cx="1230313" cy="369332"/>
            </a:xfrm>
            <a:prstGeom prst="rect">
              <a:avLst/>
            </a:prstGeom>
            <a:noFill/>
            <a:ln w="9525" algn="ctr">
              <a:noFill/>
              <a:miter lim="800000"/>
              <a:headEnd/>
              <a:tailEnd/>
            </a:ln>
            <a:effectLst/>
          </p:spPr>
          <p:txBody>
            <a:bodyPr>
              <a:spAutoFit/>
            </a:bodyPr>
            <a:lstStyle/>
            <a:p>
              <a:pPr algn="ctr" eaLnBrk="0" hangingPunct="0"/>
              <a:r>
                <a:rPr lang="zh-CN" altLang="en-US" b="1" dirty="0" smtClean="0">
                  <a:solidFill>
                    <a:srgbClr val="FFFFFF"/>
                  </a:solidFill>
                </a:rPr>
                <a:t>跨国集团</a:t>
              </a:r>
              <a:endParaRPr lang="zh-CN" altLang="en-US" b="1" dirty="0">
                <a:solidFill>
                  <a:srgbClr val="FFFFFF"/>
                </a:solidFill>
              </a:endParaRPr>
            </a:p>
          </p:txBody>
        </p:sp>
      </p:grpSp>
      <p:grpSp>
        <p:nvGrpSpPr>
          <p:cNvPr id="13" name="组合 42"/>
          <p:cNvGrpSpPr/>
          <p:nvPr/>
        </p:nvGrpSpPr>
        <p:grpSpPr>
          <a:xfrm>
            <a:off x="2239964" y="3902075"/>
            <a:ext cx="2282825" cy="1574800"/>
            <a:chOff x="2239963" y="3749675"/>
            <a:chExt cx="2282825" cy="1574800"/>
          </a:xfrm>
        </p:grpSpPr>
        <p:sp>
          <p:nvSpPr>
            <p:cNvPr id="14" name="AutoShape 3"/>
            <p:cNvSpPr>
              <a:spLocks noChangeArrowheads="1"/>
            </p:cNvSpPr>
            <p:nvPr/>
          </p:nvSpPr>
          <p:spPr bwMode="gray">
            <a:xfrm flipV="1">
              <a:off x="2239963" y="3749675"/>
              <a:ext cx="2282825" cy="1574800"/>
            </a:xfrm>
            <a:prstGeom prst="triangle">
              <a:avLst>
                <a:gd name="adj" fmla="val 50000"/>
              </a:avLst>
            </a:prstGeom>
            <a:gradFill rotWithShape="1">
              <a:gsLst>
                <a:gs pos="0">
                  <a:schemeClr val="hlink"/>
                </a:gs>
                <a:gs pos="100000">
                  <a:schemeClr val="hlink">
                    <a:gamma/>
                    <a:shade val="50980"/>
                    <a:invGamma/>
                  </a:schemeClr>
                </a:gs>
              </a:gsLst>
              <a:lin ang="18900000" scaled="1"/>
            </a:gradFill>
            <a:ln w="28575" algn="ctr">
              <a:solidFill>
                <a:srgbClr val="FFFFFF"/>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5" name="Rectangle 10"/>
            <p:cNvSpPr>
              <a:spLocks noChangeArrowheads="1"/>
            </p:cNvSpPr>
            <p:nvPr/>
          </p:nvSpPr>
          <p:spPr bwMode="gray">
            <a:xfrm>
              <a:off x="2732088" y="4076700"/>
              <a:ext cx="1231900" cy="369332"/>
            </a:xfrm>
            <a:prstGeom prst="rect">
              <a:avLst/>
            </a:prstGeom>
            <a:noFill/>
            <a:ln w="9525" algn="ctr">
              <a:noFill/>
              <a:miter lim="800000"/>
              <a:headEnd/>
              <a:tailEnd/>
            </a:ln>
            <a:effectLst/>
          </p:spPr>
          <p:txBody>
            <a:bodyPr>
              <a:spAutoFit/>
            </a:bodyPr>
            <a:lstStyle/>
            <a:p>
              <a:pPr algn="ctr" eaLnBrk="0" hangingPunct="0"/>
              <a:r>
                <a:rPr lang="zh-CN" altLang="en-US" b="1" dirty="0" smtClean="0">
                  <a:solidFill>
                    <a:srgbClr val="FFFFFF"/>
                  </a:solidFill>
                </a:rPr>
                <a:t>物流业</a:t>
              </a:r>
              <a:endParaRPr lang="zh-CN" altLang="en-US" b="1" dirty="0">
                <a:solidFill>
                  <a:srgbClr val="FFFFFF"/>
                </a:solidFill>
              </a:endParaRPr>
            </a:p>
          </p:txBody>
        </p:sp>
      </p:grpSp>
      <p:grpSp>
        <p:nvGrpSpPr>
          <p:cNvPr id="16" name="组合 45"/>
          <p:cNvGrpSpPr/>
          <p:nvPr/>
        </p:nvGrpSpPr>
        <p:grpSpPr>
          <a:xfrm>
            <a:off x="2239963" y="2287588"/>
            <a:ext cx="2284412" cy="1574800"/>
            <a:chOff x="2239963" y="2135188"/>
            <a:chExt cx="2284412" cy="1574800"/>
          </a:xfrm>
        </p:grpSpPr>
        <p:sp>
          <p:nvSpPr>
            <p:cNvPr id="17" name="AutoShape 5"/>
            <p:cNvSpPr>
              <a:spLocks noChangeArrowheads="1"/>
            </p:cNvSpPr>
            <p:nvPr/>
          </p:nvSpPr>
          <p:spPr bwMode="gray">
            <a:xfrm>
              <a:off x="2239963" y="2135188"/>
              <a:ext cx="2284412" cy="1574800"/>
            </a:xfrm>
            <a:prstGeom prst="triangle">
              <a:avLst>
                <a:gd name="adj" fmla="val 50000"/>
              </a:avLst>
            </a:prstGeom>
            <a:gradFill rotWithShape="1">
              <a:gsLst>
                <a:gs pos="0">
                  <a:schemeClr val="folHlink"/>
                </a:gs>
                <a:gs pos="100000">
                  <a:schemeClr val="folHlink">
                    <a:gamma/>
                    <a:shade val="76078"/>
                    <a:invGamma/>
                  </a:schemeClr>
                </a:gs>
              </a:gsLst>
              <a:lin ang="2700000" scaled="1"/>
            </a:gradFill>
            <a:ln w="28575" algn="ctr">
              <a:solidFill>
                <a:srgbClr val="FFFFFF"/>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8" name="Rectangle 19"/>
            <p:cNvSpPr>
              <a:spLocks noChangeArrowheads="1"/>
            </p:cNvSpPr>
            <p:nvPr/>
          </p:nvSpPr>
          <p:spPr bwMode="gray">
            <a:xfrm>
              <a:off x="2732088" y="2917825"/>
              <a:ext cx="1231900" cy="369332"/>
            </a:xfrm>
            <a:prstGeom prst="rect">
              <a:avLst/>
            </a:prstGeom>
            <a:noFill/>
            <a:ln w="9525" algn="ctr">
              <a:noFill/>
              <a:miter lim="800000"/>
              <a:headEnd/>
              <a:tailEnd/>
            </a:ln>
            <a:effectLst/>
          </p:spPr>
          <p:txBody>
            <a:bodyPr>
              <a:spAutoFit/>
            </a:bodyPr>
            <a:lstStyle/>
            <a:p>
              <a:pPr algn="ctr" eaLnBrk="0" hangingPunct="0"/>
              <a:r>
                <a:rPr lang="zh-CN" altLang="en-US" b="1" dirty="0" smtClean="0">
                  <a:solidFill>
                    <a:srgbClr val="FFFFFF"/>
                  </a:solidFill>
                </a:rPr>
                <a:t>金融业</a:t>
              </a:r>
              <a:endParaRPr lang="zh-CN" altLang="en-US" b="1" dirty="0">
                <a:solidFill>
                  <a:srgbClr val="FFFFFF"/>
                </a:solidFill>
              </a:endParaRPr>
            </a:p>
          </p:txBody>
        </p:sp>
      </p:grpSp>
      <p:grpSp>
        <p:nvGrpSpPr>
          <p:cNvPr id="19" name="组合 39"/>
          <p:cNvGrpSpPr/>
          <p:nvPr/>
        </p:nvGrpSpPr>
        <p:grpSpPr>
          <a:xfrm>
            <a:off x="4641852" y="2287588"/>
            <a:ext cx="2284412" cy="1574800"/>
            <a:chOff x="4641850" y="2135188"/>
            <a:chExt cx="2284413" cy="1574800"/>
          </a:xfrm>
        </p:grpSpPr>
        <p:sp>
          <p:nvSpPr>
            <p:cNvPr id="20" name="AutoShape 4"/>
            <p:cNvSpPr>
              <a:spLocks noChangeArrowheads="1"/>
            </p:cNvSpPr>
            <p:nvPr/>
          </p:nvSpPr>
          <p:spPr bwMode="gray">
            <a:xfrm>
              <a:off x="4641850" y="2135188"/>
              <a:ext cx="2284413" cy="1574800"/>
            </a:xfrm>
            <a:prstGeom prst="triangle">
              <a:avLst>
                <a:gd name="adj" fmla="val 50000"/>
              </a:avLst>
            </a:prstGeom>
            <a:gradFill rotWithShape="1">
              <a:gsLst>
                <a:gs pos="0">
                  <a:schemeClr val="folHlink">
                    <a:gamma/>
                    <a:shade val="82353"/>
                    <a:invGamma/>
                  </a:schemeClr>
                </a:gs>
                <a:gs pos="100000">
                  <a:schemeClr val="folHlink"/>
                </a:gs>
              </a:gsLst>
              <a:lin ang="18900000" scaled="1"/>
            </a:gradFill>
            <a:ln w="28575" algn="ctr">
              <a:solidFill>
                <a:srgbClr val="FFFFFF"/>
              </a:solidFill>
              <a:miter lim="800000"/>
              <a:headEnd/>
              <a:tailEnd/>
            </a:ln>
            <a:effectLst>
              <a:outerShdw dist="35921" dir="2700000" algn="ctr" rotWithShape="0">
                <a:schemeClr val="bg2"/>
              </a:outerShdw>
            </a:effectLst>
          </p:spPr>
          <p:txBody>
            <a:bodyPr wrap="none" anchor="ctr"/>
            <a:lstStyle/>
            <a:p>
              <a:endParaRPr lang="zh-CN" altLang="en-US"/>
            </a:p>
          </p:txBody>
        </p:sp>
        <p:sp>
          <p:nvSpPr>
            <p:cNvPr id="21" name="Rectangle 20"/>
            <p:cNvSpPr>
              <a:spLocks noChangeArrowheads="1"/>
            </p:cNvSpPr>
            <p:nvPr/>
          </p:nvSpPr>
          <p:spPr bwMode="gray">
            <a:xfrm>
              <a:off x="5173663" y="2917825"/>
              <a:ext cx="1230312" cy="369332"/>
            </a:xfrm>
            <a:prstGeom prst="rect">
              <a:avLst/>
            </a:prstGeom>
            <a:noFill/>
            <a:ln w="9525" algn="ctr">
              <a:noFill/>
              <a:miter lim="800000"/>
              <a:headEnd/>
              <a:tailEnd/>
            </a:ln>
            <a:effectLst/>
          </p:spPr>
          <p:txBody>
            <a:bodyPr>
              <a:spAutoFit/>
            </a:bodyPr>
            <a:lstStyle/>
            <a:p>
              <a:pPr algn="ctr" eaLnBrk="0" hangingPunct="0"/>
              <a:r>
                <a:rPr lang="zh-CN" altLang="en-US" b="1" dirty="0" smtClean="0">
                  <a:solidFill>
                    <a:srgbClr val="FFFFFF"/>
                  </a:solidFill>
                </a:rPr>
                <a:t>连锁企业</a:t>
              </a:r>
              <a:endParaRPr lang="zh-CN" altLang="en-US" b="1" dirty="0">
                <a:solidFill>
                  <a:srgbClr val="FFFFFF"/>
                </a:solidFill>
              </a:endParaRPr>
            </a:p>
          </p:txBody>
        </p:sp>
      </p:grpSp>
      <p:grpSp>
        <p:nvGrpSpPr>
          <p:cNvPr id="22" name="Group 21"/>
          <p:cNvGrpSpPr>
            <a:grpSpLocks/>
          </p:cNvGrpSpPr>
          <p:nvPr/>
        </p:nvGrpSpPr>
        <p:grpSpPr bwMode="auto">
          <a:xfrm>
            <a:off x="3733801" y="3317875"/>
            <a:ext cx="1652588" cy="1108075"/>
            <a:chOff x="2363" y="2075"/>
            <a:chExt cx="1210" cy="812"/>
          </a:xfrm>
        </p:grpSpPr>
        <p:sp>
          <p:nvSpPr>
            <p:cNvPr id="23" name="AutoShape 22"/>
            <p:cNvSpPr>
              <a:spLocks noChangeArrowheads="1"/>
            </p:cNvSpPr>
            <p:nvPr/>
          </p:nvSpPr>
          <p:spPr bwMode="gray">
            <a:xfrm>
              <a:off x="2363" y="2075"/>
              <a:ext cx="1210" cy="812"/>
            </a:xfrm>
            <a:prstGeom prst="hexagon">
              <a:avLst>
                <a:gd name="adj" fmla="val 37254"/>
                <a:gd name="vf" fmla="val 115470"/>
              </a:avLst>
            </a:prstGeom>
            <a:solidFill>
              <a:srgbClr val="F8F8F8">
                <a:alpha val="50000"/>
              </a:srgbClr>
            </a:solidFill>
            <a:ln w="19050" algn="ctr">
              <a:solidFill>
                <a:srgbClr val="F8F8F8"/>
              </a:solidFill>
              <a:miter lim="800000"/>
              <a:headEnd/>
              <a:tailEnd/>
            </a:ln>
            <a:effectLst/>
          </p:spPr>
          <p:txBody>
            <a:bodyPr wrap="none" anchor="ctr"/>
            <a:lstStyle/>
            <a:p>
              <a:endParaRPr lang="zh-CN" altLang="en-US"/>
            </a:p>
          </p:txBody>
        </p:sp>
        <p:sp>
          <p:nvSpPr>
            <p:cNvPr id="24" name="AutoShape 23"/>
            <p:cNvSpPr>
              <a:spLocks noChangeArrowheads="1"/>
            </p:cNvSpPr>
            <p:nvPr/>
          </p:nvSpPr>
          <p:spPr bwMode="gray">
            <a:xfrm>
              <a:off x="2395" y="2095"/>
              <a:ext cx="1138" cy="764"/>
            </a:xfrm>
            <a:prstGeom prst="hexagon">
              <a:avLst>
                <a:gd name="adj" fmla="val 37238"/>
                <a:gd name="vf" fmla="val 115470"/>
              </a:avLst>
            </a:prstGeom>
            <a:solidFill>
              <a:srgbClr val="F8F8F8"/>
            </a:solidFill>
            <a:ln w="19050" algn="ctr">
              <a:solidFill>
                <a:srgbClr val="F8F8F8"/>
              </a:solidFill>
              <a:miter lim="800000"/>
              <a:headEnd/>
              <a:tailEnd/>
            </a:ln>
            <a:effectLst/>
          </p:spPr>
          <p:txBody>
            <a:bodyPr wrap="none" anchor="ctr"/>
            <a:lstStyle/>
            <a:p>
              <a:endParaRPr lang="zh-CN" altLang="en-US"/>
            </a:p>
          </p:txBody>
        </p:sp>
      </p:grpSp>
      <p:sp>
        <p:nvSpPr>
          <p:cNvPr id="25" name="Rectangle 24"/>
          <p:cNvSpPr>
            <a:spLocks noChangeArrowheads="1"/>
          </p:cNvSpPr>
          <p:nvPr/>
        </p:nvSpPr>
        <p:spPr bwMode="auto">
          <a:xfrm>
            <a:off x="3956050" y="3581400"/>
            <a:ext cx="1219200" cy="461665"/>
          </a:xfrm>
          <a:prstGeom prst="rect">
            <a:avLst/>
          </a:prstGeom>
          <a:noFill/>
          <a:ln w="9525">
            <a:noFill/>
            <a:miter lim="800000"/>
            <a:headEnd/>
            <a:tailEnd/>
          </a:ln>
          <a:effectLst/>
        </p:spPr>
        <p:txBody>
          <a:bodyPr>
            <a:spAutoFit/>
          </a:bodyPr>
          <a:lstStyle/>
          <a:p>
            <a:pPr algn="ctr"/>
            <a:r>
              <a:rPr lang="zh-CN" altLang="en-US" sz="2400" b="1" dirty="0">
                <a:solidFill>
                  <a:srgbClr val="000000"/>
                </a:solidFill>
                <a:effectLst>
                  <a:outerShdw blurRad="38100" dist="38100" dir="2700000" algn="tl">
                    <a:srgbClr val="C0C0C0"/>
                  </a:outerShdw>
                </a:effectLst>
                <a:cs typeface="Arial" charset="0"/>
              </a:rPr>
              <a:t>客户</a:t>
            </a:r>
          </a:p>
        </p:txBody>
      </p:sp>
      <p:pic>
        <p:nvPicPr>
          <p:cNvPr id="26" name="图片 27" descr="cache.jpg"/>
          <p:cNvPicPr>
            <a:picLocks noChangeAspect="1"/>
          </p:cNvPicPr>
          <p:nvPr/>
        </p:nvPicPr>
        <p:blipFill>
          <a:blip r:embed="rId3" cstate="print"/>
          <a:stretch>
            <a:fillRect/>
          </a:stretch>
        </p:blipFill>
        <p:spPr>
          <a:xfrm>
            <a:off x="6934201" y="2743200"/>
            <a:ext cx="990600" cy="990600"/>
          </a:xfrm>
          <a:prstGeom prst="rect">
            <a:avLst/>
          </a:prstGeom>
        </p:spPr>
      </p:pic>
      <p:pic>
        <p:nvPicPr>
          <p:cNvPr id="27" name="图片 28" descr="ebao.jpg"/>
          <p:cNvPicPr>
            <a:picLocks noChangeAspect="1"/>
          </p:cNvPicPr>
          <p:nvPr/>
        </p:nvPicPr>
        <p:blipFill>
          <a:blip r:embed="rId4" cstate="print"/>
          <a:stretch>
            <a:fillRect/>
          </a:stretch>
        </p:blipFill>
        <p:spPr>
          <a:xfrm>
            <a:off x="6934201" y="4191000"/>
            <a:ext cx="990600" cy="990600"/>
          </a:xfrm>
          <a:prstGeom prst="rect">
            <a:avLst/>
          </a:prstGeom>
        </p:spPr>
      </p:pic>
      <p:pic>
        <p:nvPicPr>
          <p:cNvPr id="28" name="图片 29" descr="hyflux.jpg"/>
          <p:cNvPicPr>
            <a:picLocks noChangeAspect="1"/>
          </p:cNvPicPr>
          <p:nvPr/>
        </p:nvPicPr>
        <p:blipFill>
          <a:blip r:embed="rId5" cstate="print"/>
          <a:stretch>
            <a:fillRect/>
          </a:stretch>
        </p:blipFill>
        <p:spPr>
          <a:xfrm>
            <a:off x="4724400" y="5638800"/>
            <a:ext cx="990600" cy="990600"/>
          </a:xfrm>
          <a:prstGeom prst="rect">
            <a:avLst/>
          </a:prstGeom>
        </p:spPr>
      </p:pic>
      <p:pic>
        <p:nvPicPr>
          <p:cNvPr id="29" name="图片 30" descr="Ocean.jpg"/>
          <p:cNvPicPr>
            <a:picLocks noChangeAspect="1"/>
          </p:cNvPicPr>
          <p:nvPr/>
        </p:nvPicPr>
        <p:blipFill>
          <a:blip r:embed="rId6" cstate="print"/>
          <a:stretch>
            <a:fillRect/>
          </a:stretch>
        </p:blipFill>
        <p:spPr>
          <a:xfrm>
            <a:off x="3505201" y="1219200"/>
            <a:ext cx="990600" cy="990600"/>
          </a:xfrm>
          <a:prstGeom prst="rect">
            <a:avLst/>
          </a:prstGeom>
        </p:spPr>
      </p:pic>
      <p:pic>
        <p:nvPicPr>
          <p:cNvPr id="30" name="图片 31" descr="richs.jpg"/>
          <p:cNvPicPr>
            <a:picLocks noChangeAspect="1"/>
          </p:cNvPicPr>
          <p:nvPr/>
        </p:nvPicPr>
        <p:blipFill>
          <a:blip r:embed="rId7" cstate="print"/>
          <a:stretch>
            <a:fillRect/>
          </a:stretch>
        </p:blipFill>
        <p:spPr>
          <a:xfrm>
            <a:off x="3505201" y="5638800"/>
            <a:ext cx="990600" cy="990600"/>
          </a:xfrm>
          <a:prstGeom prst="rect">
            <a:avLst/>
          </a:prstGeom>
        </p:spPr>
      </p:pic>
      <p:pic>
        <p:nvPicPr>
          <p:cNvPr id="31" name="Picture 25" descr="D:\My Documents\项目\韵达\huili.jpg"/>
          <p:cNvPicPr>
            <a:picLocks noChangeAspect="1" noChangeArrowheads="1"/>
          </p:cNvPicPr>
          <p:nvPr/>
        </p:nvPicPr>
        <p:blipFill>
          <a:blip r:embed="rId8" cstate="print"/>
          <a:srcRect/>
          <a:stretch>
            <a:fillRect/>
          </a:stretch>
        </p:blipFill>
        <p:spPr bwMode="auto">
          <a:xfrm>
            <a:off x="1295401" y="4191000"/>
            <a:ext cx="990600" cy="990600"/>
          </a:xfrm>
          <a:prstGeom prst="rect">
            <a:avLst/>
          </a:prstGeom>
          <a:noFill/>
        </p:spPr>
      </p:pic>
      <p:pic>
        <p:nvPicPr>
          <p:cNvPr id="32" name="Picture 26" descr="D:\My Documents\项目\韵达\yuandeng.jpg"/>
          <p:cNvPicPr>
            <a:picLocks noChangeAspect="1" noChangeArrowheads="1"/>
          </p:cNvPicPr>
          <p:nvPr/>
        </p:nvPicPr>
        <p:blipFill>
          <a:blip r:embed="rId9" cstate="print"/>
          <a:srcRect/>
          <a:stretch>
            <a:fillRect/>
          </a:stretch>
        </p:blipFill>
        <p:spPr bwMode="auto">
          <a:xfrm>
            <a:off x="2057400" y="1600200"/>
            <a:ext cx="990600" cy="990600"/>
          </a:xfrm>
          <a:prstGeom prst="rect">
            <a:avLst/>
          </a:prstGeom>
          <a:noFill/>
        </p:spPr>
      </p:pic>
      <p:pic>
        <p:nvPicPr>
          <p:cNvPr id="33" name="图片 34" descr="psb.jpg"/>
          <p:cNvPicPr>
            <a:picLocks noChangeAspect="1"/>
          </p:cNvPicPr>
          <p:nvPr/>
        </p:nvPicPr>
        <p:blipFill>
          <a:blip r:embed="rId10" cstate="print"/>
          <a:stretch>
            <a:fillRect/>
          </a:stretch>
        </p:blipFill>
        <p:spPr>
          <a:xfrm>
            <a:off x="4800601" y="1219200"/>
            <a:ext cx="990600" cy="990600"/>
          </a:xfrm>
          <a:prstGeom prst="rect">
            <a:avLst/>
          </a:prstGeom>
        </p:spPr>
      </p:pic>
      <p:pic>
        <p:nvPicPr>
          <p:cNvPr id="34" name="图片 35" descr="welhome.jpg"/>
          <p:cNvPicPr>
            <a:picLocks noChangeAspect="1"/>
          </p:cNvPicPr>
          <p:nvPr/>
        </p:nvPicPr>
        <p:blipFill>
          <a:blip r:embed="rId11" cstate="print"/>
          <a:stretch>
            <a:fillRect/>
          </a:stretch>
        </p:blipFill>
        <p:spPr>
          <a:xfrm>
            <a:off x="1295401" y="2667000"/>
            <a:ext cx="990600" cy="990600"/>
          </a:xfrm>
          <a:prstGeom prst="rect">
            <a:avLst/>
          </a:prstGeom>
        </p:spPr>
      </p:pic>
      <p:pic>
        <p:nvPicPr>
          <p:cNvPr id="35" name="Picture 27" descr="D:\My Documents\项目\韵达\pk.jpg"/>
          <p:cNvPicPr>
            <a:picLocks noChangeAspect="1" noChangeArrowheads="1"/>
          </p:cNvPicPr>
          <p:nvPr/>
        </p:nvPicPr>
        <p:blipFill>
          <a:blip r:embed="rId12" cstate="print"/>
          <a:srcRect/>
          <a:stretch>
            <a:fillRect/>
          </a:stretch>
        </p:blipFill>
        <p:spPr bwMode="auto">
          <a:xfrm>
            <a:off x="6172200" y="5257800"/>
            <a:ext cx="990600" cy="990600"/>
          </a:xfrm>
          <a:prstGeom prst="rect">
            <a:avLst/>
          </a:prstGeom>
          <a:noFill/>
        </p:spPr>
      </p:pic>
      <p:pic>
        <p:nvPicPr>
          <p:cNvPr id="36" name="Picture 28" descr="D:\My Documents\项目\韵达\yalu2.jpg"/>
          <p:cNvPicPr>
            <a:picLocks noChangeAspect="1" noChangeArrowheads="1"/>
          </p:cNvPicPr>
          <p:nvPr/>
        </p:nvPicPr>
        <p:blipFill>
          <a:blip r:embed="rId13" cstate="print"/>
          <a:srcRect/>
          <a:stretch>
            <a:fillRect/>
          </a:stretch>
        </p:blipFill>
        <p:spPr bwMode="auto">
          <a:xfrm>
            <a:off x="6172200" y="1676400"/>
            <a:ext cx="990600" cy="990600"/>
          </a:xfrm>
          <a:prstGeom prst="rect">
            <a:avLst/>
          </a:prstGeom>
          <a:noFill/>
        </p:spPr>
      </p:pic>
      <p:pic>
        <p:nvPicPr>
          <p:cNvPr id="37" name="Picture 29" descr="D:\My Documents\项目\韵达\huayu2.jpg"/>
          <p:cNvPicPr>
            <a:picLocks noChangeAspect="1" noChangeArrowheads="1"/>
          </p:cNvPicPr>
          <p:nvPr/>
        </p:nvPicPr>
        <p:blipFill>
          <a:blip r:embed="rId14" cstate="print"/>
          <a:srcRect/>
          <a:stretch>
            <a:fillRect/>
          </a:stretch>
        </p:blipFill>
        <p:spPr bwMode="auto">
          <a:xfrm>
            <a:off x="2057400" y="5257800"/>
            <a:ext cx="990600" cy="990600"/>
          </a:xfrm>
          <a:prstGeom prst="rect">
            <a:avLst/>
          </a:prstGeom>
          <a:noFill/>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10" presetClass="entr" presetSubtype="0"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par>
                          <p:cTn id="15" fill="hold">
                            <p:stCondLst>
                              <p:cond delay="500"/>
                            </p:stCondLst>
                            <p:childTnLst>
                              <p:par>
                                <p:cTn id="16" presetID="2" presetClass="entr" presetSubtype="3"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1+#ppt_w/2"/>
                                          </p:val>
                                        </p:tav>
                                        <p:tav tm="100000">
                                          <p:val>
                                            <p:strVal val="#ppt_x"/>
                                          </p:val>
                                        </p:tav>
                                      </p:tavLst>
                                    </p:anim>
                                    <p:anim calcmode="lin" valueType="num">
                                      <p:cBhvr additive="base">
                                        <p:cTn id="19" dur="500" fill="hold"/>
                                        <p:tgtEl>
                                          <p:spTgt spid="19"/>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1000"/>
                            </p:stCondLst>
                            <p:childTnLst>
                              <p:par>
                                <p:cTn id="27" presetID="2" presetClass="entr" presetSubtype="6"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par>
                          <p:cTn id="37" fill="hold">
                            <p:stCondLst>
                              <p:cond delay="1500"/>
                            </p:stCondLst>
                            <p:childTnLst>
                              <p:par>
                                <p:cTn id="38" presetID="2" presetClass="entr" presetSubtype="4"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par>
                          <p:cTn id="48" fill="hold">
                            <p:stCondLst>
                              <p:cond delay="2000"/>
                            </p:stCondLst>
                            <p:childTnLst>
                              <p:par>
                                <p:cTn id="49" presetID="2" presetClass="entr" presetSubtype="12"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0-#ppt_w/2"/>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10"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par>
                          <p:cTn id="59" fill="hold">
                            <p:stCondLst>
                              <p:cond delay="2500"/>
                            </p:stCondLst>
                            <p:childTnLst>
                              <p:par>
                                <p:cTn id="60" presetID="2" presetClass="entr" presetSubtype="9"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0-#ppt_w/2"/>
                                          </p:val>
                                        </p:tav>
                                        <p:tav tm="100000">
                                          <p:val>
                                            <p:strVal val="#ppt_x"/>
                                          </p:val>
                                        </p:tav>
                                      </p:tavLst>
                                    </p:anim>
                                    <p:anim calcmode="lin" valueType="num">
                                      <p:cBhvr additive="base">
                                        <p:cTn id="63" dur="500" fill="hold"/>
                                        <p:tgtEl>
                                          <p:spTgt spid="16"/>
                                        </p:tgtEl>
                                        <p:attrNameLst>
                                          <p:attrName>ppt_y</p:attrName>
                                        </p:attrNameLst>
                                      </p:cBhvr>
                                      <p:tavLst>
                                        <p:tav tm="0">
                                          <p:val>
                                            <p:strVal val="0-#ppt_h/2"/>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标题 5"/>
          <p:cNvSpPr>
            <a:spLocks noGrp="1"/>
          </p:cNvSpPr>
          <p:nvPr>
            <p:ph type="title"/>
          </p:nvPr>
        </p:nvSpPr>
        <p:spPr/>
        <p:txBody>
          <a:bodyPr/>
          <a:lstStyle/>
          <a:p>
            <a:pPr eaLnBrk="1" hangingPunct="1"/>
            <a:r>
              <a:rPr lang="zh-CN" altLang="en-US" dirty="0" smtClean="0"/>
              <a:t>成功案例</a:t>
            </a:r>
            <a:r>
              <a:rPr lang="zh-CN" altLang="en-US" sz="2400" dirty="0" smtClean="0"/>
              <a:t>（客户简介</a:t>
            </a:r>
            <a:r>
              <a:rPr lang="zh-CN" altLang="en-US" sz="2400" dirty="0" smtClean="0">
                <a:cs typeface="Times New Roman" pitchFamily="18" charset="0"/>
              </a:rPr>
              <a:t>）</a:t>
            </a:r>
            <a:endParaRPr lang="zh-CN" altLang="en-US" sz="2400" dirty="0" smtClean="0"/>
          </a:p>
        </p:txBody>
      </p:sp>
      <p:sp>
        <p:nvSpPr>
          <p:cNvPr id="29699" name="内容占位符 3"/>
          <p:cNvSpPr>
            <a:spLocks noGrp="1"/>
          </p:cNvSpPr>
          <p:nvPr>
            <p:ph idx="1"/>
          </p:nvPr>
        </p:nvSpPr>
        <p:spPr>
          <a:xfrm>
            <a:off x="457201" y="1428750"/>
            <a:ext cx="8229600" cy="4572000"/>
          </a:xfrm>
        </p:spPr>
        <p:txBody>
          <a:bodyPr/>
          <a:lstStyle/>
          <a:p>
            <a:pPr marL="0" indent="0">
              <a:spcBef>
                <a:spcPct val="0"/>
              </a:spcBef>
              <a:buFontTx/>
              <a:buNone/>
            </a:pPr>
            <a:r>
              <a:rPr lang="zh-CN" altLang="en-US" sz="1200" b="1" dirty="0" smtClean="0">
                <a:cs typeface="Times New Roman" pitchFamily="18" charset="0"/>
              </a:rPr>
              <a:t>银行贷款</a:t>
            </a:r>
            <a:r>
              <a:rPr lang="en-US" altLang="zh-CN" sz="1200" dirty="0" smtClean="0">
                <a:cs typeface="Times New Roman" pitchFamily="18" charset="0"/>
              </a:rPr>
              <a:t>-</a:t>
            </a:r>
            <a:r>
              <a:rPr lang="zh-CN" altLang="en-US" sz="1200" dirty="0" smtClean="0">
                <a:cs typeface="Times New Roman" pitchFamily="18" charset="0"/>
              </a:rPr>
              <a:t>上海理基投资管理有限公司，致力于为企业、个人提供专业全面的贷款、融资服务，公司以资深的行业经验、团队化的操作流程为客户提供评估、担保、审计、审贷全程</a:t>
            </a:r>
            <a:r>
              <a:rPr lang="en-US" altLang="zh-CN" sz="1200" dirty="0" smtClean="0">
                <a:cs typeface="Times New Roman" pitchFamily="18" charset="0"/>
              </a:rPr>
              <a:t>,2010</a:t>
            </a:r>
            <a:r>
              <a:rPr lang="zh-CN" altLang="en-US" sz="1200" dirty="0" smtClean="0">
                <a:cs typeface="Times New Roman" pitchFamily="18" charset="0"/>
              </a:rPr>
              <a:t>年实施。</a:t>
            </a:r>
          </a:p>
          <a:p>
            <a:pPr marL="0" indent="0">
              <a:spcBef>
                <a:spcPct val="0"/>
              </a:spcBef>
              <a:buFontTx/>
              <a:buNone/>
            </a:pPr>
            <a:endParaRPr lang="zh-CN" altLang="en-US" sz="1200" dirty="0" smtClean="0">
              <a:cs typeface="Times New Roman" pitchFamily="18" charset="0"/>
            </a:endParaRPr>
          </a:p>
          <a:p>
            <a:pPr marL="0" indent="0">
              <a:spcBef>
                <a:spcPct val="0"/>
              </a:spcBef>
              <a:buFontTx/>
              <a:buNone/>
            </a:pPr>
            <a:r>
              <a:rPr lang="zh-CN" altLang="en-US" sz="1200" b="1" dirty="0" smtClean="0">
                <a:cs typeface="Times New Roman" pitchFamily="18" charset="0"/>
              </a:rPr>
              <a:t>软件业</a:t>
            </a:r>
            <a:r>
              <a:rPr lang="en-US" altLang="zh-CN" sz="1200" dirty="0" smtClean="0">
                <a:cs typeface="Times New Roman" pitchFamily="18" charset="0"/>
              </a:rPr>
              <a:t>-</a:t>
            </a:r>
            <a:r>
              <a:rPr lang="zh-CN" altLang="en-US" sz="1200" dirty="0" smtClean="0">
                <a:cs typeface="Times New Roman" pitchFamily="18" charset="0"/>
              </a:rPr>
              <a:t>易保网络技术有限公司是世界领先的保险应用软件提供商，致力于为产、寿险公司提供基于</a:t>
            </a:r>
            <a:r>
              <a:rPr lang="en-US" altLang="zh-CN" sz="1200" dirty="0" smtClean="0">
                <a:cs typeface="Times New Roman" pitchFamily="18" charset="0"/>
              </a:rPr>
              <a:t>Java</a:t>
            </a:r>
            <a:r>
              <a:rPr lang="zh-CN" altLang="en-US" sz="1200" dirty="0" smtClean="0">
                <a:cs typeface="Times New Roman" pitchFamily="18" charset="0"/>
              </a:rPr>
              <a:t>的新一代保险核心业务应用软件解决方案。</a:t>
            </a:r>
          </a:p>
          <a:p>
            <a:pPr marL="0" indent="0">
              <a:spcBef>
                <a:spcPct val="0"/>
              </a:spcBef>
              <a:buFontTx/>
              <a:buNone/>
            </a:pPr>
            <a:endParaRPr lang="zh-CN" altLang="en-US" sz="1200" dirty="0" smtClean="0">
              <a:cs typeface="Times New Roman" pitchFamily="18" charset="0"/>
            </a:endParaRPr>
          </a:p>
          <a:p>
            <a:pPr marL="0" indent="0">
              <a:spcBef>
                <a:spcPct val="0"/>
              </a:spcBef>
              <a:buFontTx/>
              <a:buNone/>
            </a:pPr>
            <a:r>
              <a:rPr lang="zh-CN" altLang="en-US" sz="1200" b="1" dirty="0" smtClean="0">
                <a:cs typeface="Times New Roman" pitchFamily="18" charset="0"/>
              </a:rPr>
              <a:t>咨询服务</a:t>
            </a:r>
            <a:r>
              <a:rPr lang="en-US" altLang="zh-CN" sz="1200" dirty="0" smtClean="0">
                <a:cs typeface="Times New Roman" pitchFamily="18" charset="0"/>
              </a:rPr>
              <a:t>-</a:t>
            </a:r>
            <a:r>
              <a:rPr lang="zh-CN" altLang="en-US" sz="1200" dirty="0" smtClean="0">
                <a:cs typeface="Times New Roman" pitchFamily="18" charset="0"/>
              </a:rPr>
              <a:t>新加坡</a:t>
            </a:r>
            <a:r>
              <a:rPr lang="en-US" altLang="zh-CN" sz="1200" dirty="0" smtClean="0">
                <a:cs typeface="Times New Roman" pitchFamily="18" charset="0"/>
              </a:rPr>
              <a:t>PSB</a:t>
            </a:r>
            <a:r>
              <a:rPr lang="zh-CN" altLang="en-US" sz="1200" dirty="0" smtClean="0">
                <a:cs typeface="Times New Roman" pitchFamily="18" charset="0"/>
              </a:rPr>
              <a:t>集团，新加坡政府电子电气产品专业检测机构。</a:t>
            </a:r>
            <a:r>
              <a:rPr lang="en-US" altLang="zh-CN" sz="1200" dirty="0" smtClean="0">
                <a:cs typeface="Times New Roman" pitchFamily="18" charset="0"/>
              </a:rPr>
              <a:t>VOIP</a:t>
            </a:r>
            <a:r>
              <a:rPr lang="zh-CN" altLang="en-US" sz="1200" dirty="0" smtClean="0">
                <a:cs typeface="Times New Roman" pitchFamily="18" charset="0"/>
              </a:rPr>
              <a:t>项目主要运用于新加坡、曼谷、吉隆坡、槟城、上海、广州的分支机构，</a:t>
            </a:r>
            <a:r>
              <a:rPr lang="en-US" altLang="zh-CN" sz="1200" dirty="0" smtClean="0">
                <a:cs typeface="Times New Roman" pitchFamily="18" charset="0"/>
              </a:rPr>
              <a:t>2004</a:t>
            </a:r>
            <a:r>
              <a:rPr lang="zh-CN" altLang="en-US" sz="1200" dirty="0" smtClean="0">
                <a:cs typeface="Times New Roman" pitchFamily="18" charset="0"/>
              </a:rPr>
              <a:t>年</a:t>
            </a:r>
            <a:r>
              <a:rPr lang="en-US" altLang="zh-CN" sz="1200" dirty="0" smtClean="0">
                <a:cs typeface="Times New Roman" pitchFamily="18" charset="0"/>
              </a:rPr>
              <a:t>5</a:t>
            </a:r>
            <a:r>
              <a:rPr lang="zh-CN" altLang="en-US" sz="1200" dirty="0" smtClean="0">
                <a:cs typeface="Times New Roman" pitchFamily="18" charset="0"/>
              </a:rPr>
              <a:t>月实施。</a:t>
            </a:r>
          </a:p>
          <a:p>
            <a:pPr marL="0" indent="0">
              <a:spcBef>
                <a:spcPct val="0"/>
              </a:spcBef>
              <a:buFontTx/>
              <a:buNone/>
            </a:pPr>
            <a:endParaRPr lang="zh-CN" altLang="en-US" sz="1200" dirty="0" smtClean="0">
              <a:cs typeface="Times New Roman" pitchFamily="18" charset="0"/>
            </a:endParaRPr>
          </a:p>
          <a:p>
            <a:pPr marL="0" indent="0">
              <a:spcBef>
                <a:spcPct val="0"/>
              </a:spcBef>
              <a:buFontTx/>
              <a:buNone/>
            </a:pPr>
            <a:r>
              <a:rPr lang="zh-CN" altLang="en-US" sz="1200" b="1" dirty="0" smtClean="0">
                <a:cs typeface="Times New Roman" pitchFamily="18" charset="0"/>
              </a:rPr>
              <a:t> 高科技行业</a:t>
            </a:r>
            <a:r>
              <a:rPr lang="en-US" altLang="zh-CN" sz="1200" dirty="0" smtClean="0">
                <a:cs typeface="Times New Roman" pitchFamily="18" charset="0"/>
              </a:rPr>
              <a:t>-</a:t>
            </a:r>
            <a:r>
              <a:rPr lang="zh-CN" altLang="en-US" sz="1200" dirty="0" smtClean="0">
                <a:cs typeface="Times New Roman" pitchFamily="18" charset="0"/>
              </a:rPr>
              <a:t>新加坡凯发集团，新加坡上市公司，全球著名的专业水处理公司。</a:t>
            </a:r>
            <a:r>
              <a:rPr lang="en-US" altLang="zh-CN" sz="1200" dirty="0" smtClean="0">
                <a:cs typeface="Times New Roman" pitchFamily="18" charset="0"/>
              </a:rPr>
              <a:t>VOIP</a:t>
            </a:r>
            <a:r>
              <a:rPr lang="zh-CN" altLang="en-US" sz="1200" dirty="0" smtClean="0">
                <a:cs typeface="Times New Roman" pitchFamily="18" charset="0"/>
              </a:rPr>
              <a:t>项目主要运用于新加坡、吉隆坡、杭州、上海、天津、哈尔滨的分支机构，</a:t>
            </a:r>
            <a:r>
              <a:rPr lang="en-US" altLang="zh-CN" sz="1200" dirty="0" smtClean="0">
                <a:cs typeface="Times New Roman" pitchFamily="18" charset="0"/>
              </a:rPr>
              <a:t>2003</a:t>
            </a:r>
            <a:r>
              <a:rPr lang="zh-CN" altLang="en-US" sz="1200" dirty="0" smtClean="0">
                <a:cs typeface="Times New Roman" pitchFamily="18" charset="0"/>
              </a:rPr>
              <a:t>年</a:t>
            </a:r>
            <a:r>
              <a:rPr lang="en-US" altLang="zh-CN" sz="1200" dirty="0" smtClean="0">
                <a:cs typeface="Times New Roman" pitchFamily="18" charset="0"/>
              </a:rPr>
              <a:t>10</a:t>
            </a:r>
            <a:r>
              <a:rPr lang="zh-CN" altLang="en-US" sz="1200" dirty="0" smtClean="0">
                <a:cs typeface="Times New Roman" pitchFamily="18" charset="0"/>
              </a:rPr>
              <a:t>月实施。</a:t>
            </a:r>
          </a:p>
          <a:p>
            <a:pPr marL="0" indent="0">
              <a:spcBef>
                <a:spcPct val="0"/>
              </a:spcBef>
              <a:buFontTx/>
              <a:buNone/>
            </a:pPr>
            <a:endParaRPr lang="zh-CN" altLang="en-US" sz="1200" dirty="0" smtClean="0">
              <a:cs typeface="Times New Roman" pitchFamily="18" charset="0"/>
            </a:endParaRPr>
          </a:p>
          <a:p>
            <a:pPr marL="0" indent="0">
              <a:spcBef>
                <a:spcPct val="0"/>
              </a:spcBef>
              <a:buFontTx/>
              <a:buNone/>
            </a:pPr>
            <a:r>
              <a:rPr lang="zh-CN" altLang="en-US" sz="1200" b="1" dirty="0" smtClean="0">
                <a:cs typeface="Times New Roman" pitchFamily="18" charset="0"/>
              </a:rPr>
              <a:t> 政府机构</a:t>
            </a:r>
            <a:r>
              <a:rPr lang="en-US" altLang="zh-CN" sz="1200" dirty="0" smtClean="0">
                <a:cs typeface="Times New Roman" pitchFamily="18" charset="0"/>
              </a:rPr>
              <a:t>-</a:t>
            </a:r>
            <a:r>
              <a:rPr lang="zh-CN" altLang="en-US" sz="1200" dirty="0" smtClean="0">
                <a:cs typeface="Times New Roman" pitchFamily="18" charset="0"/>
              </a:rPr>
              <a:t>国家海洋局东海分局，是国家海洋局设在东海海区负责监督管理海域使用和海洋环境保护、依法维护海洋权益、管理东海海监队伍的国家海洋行政主管部门，代表国家海洋局在东海区行使海洋行政管理职能。管辖北起江苏连云港南至福建东山的南黄海和东海海域。</a:t>
            </a:r>
          </a:p>
          <a:p>
            <a:pPr marL="0" indent="0">
              <a:spcBef>
                <a:spcPct val="0"/>
              </a:spcBef>
              <a:buFontTx/>
              <a:buNone/>
            </a:pPr>
            <a:endParaRPr lang="zh-CN" altLang="en-US" sz="1200" dirty="0" smtClean="0">
              <a:cs typeface="Times New Roman" pitchFamily="18" charset="0"/>
            </a:endParaRPr>
          </a:p>
          <a:p>
            <a:pPr marL="0" indent="0">
              <a:spcBef>
                <a:spcPct val="0"/>
              </a:spcBef>
              <a:buFontTx/>
              <a:buNone/>
            </a:pPr>
            <a:r>
              <a:rPr lang="zh-CN" altLang="en-US" sz="1200" b="1" dirty="0" smtClean="0">
                <a:cs typeface="Times New Roman" pitchFamily="18" charset="0"/>
              </a:rPr>
              <a:t> 食品加工</a:t>
            </a:r>
            <a:r>
              <a:rPr lang="en-US" altLang="zh-CN" sz="1200" dirty="0" smtClean="0">
                <a:cs typeface="Times New Roman" pitchFamily="18" charset="0"/>
              </a:rPr>
              <a:t>-</a:t>
            </a:r>
            <a:r>
              <a:rPr lang="zh-CN" altLang="en-US" sz="1200" dirty="0" smtClean="0">
                <a:cs typeface="Times New Roman" pitchFamily="18" charset="0"/>
              </a:rPr>
              <a:t>美国维益食品公司，创始人罗伯特 维益先生于 </a:t>
            </a:r>
            <a:r>
              <a:rPr lang="en-US" altLang="zh-CN" sz="1200" dirty="0" smtClean="0">
                <a:cs typeface="Times New Roman" pitchFamily="18" charset="0"/>
              </a:rPr>
              <a:t>1945 </a:t>
            </a:r>
            <a:r>
              <a:rPr lang="zh-CN" altLang="en-US" sz="1200" dirty="0" smtClean="0">
                <a:cs typeface="Times New Roman" pitchFamily="18" charset="0"/>
              </a:rPr>
              <a:t>年创立了维益公司。现在维益食品是美国最大的家族型冷冻食品制造商，年销售额突破了 </a:t>
            </a:r>
            <a:r>
              <a:rPr lang="en-US" altLang="zh-CN" sz="1200" dirty="0" smtClean="0">
                <a:cs typeface="Times New Roman" pitchFamily="18" charset="0"/>
              </a:rPr>
              <a:t>25 </a:t>
            </a:r>
            <a:r>
              <a:rPr lang="zh-CN" altLang="en-US" sz="1200" dirty="0" smtClean="0">
                <a:cs typeface="Times New Roman" pitchFamily="18" charset="0"/>
              </a:rPr>
              <a:t>亿美元。她在全世界拥有 </a:t>
            </a:r>
            <a:r>
              <a:rPr lang="en-US" altLang="zh-CN" sz="1200" dirty="0" smtClean="0">
                <a:cs typeface="Times New Roman" pitchFamily="18" charset="0"/>
              </a:rPr>
              <a:t>30 </a:t>
            </a:r>
            <a:r>
              <a:rPr lang="zh-CN" altLang="en-US" sz="1200" dirty="0" smtClean="0">
                <a:cs typeface="Times New Roman" pitchFamily="18" charset="0"/>
              </a:rPr>
              <a:t>多家工厂和销售办事处。计有 </a:t>
            </a:r>
            <a:r>
              <a:rPr lang="en-US" altLang="zh-CN" sz="1200" dirty="0" smtClean="0">
                <a:cs typeface="Times New Roman" pitchFamily="18" charset="0"/>
              </a:rPr>
              <a:t>2300 </a:t>
            </a:r>
            <a:r>
              <a:rPr lang="zh-CN" altLang="en-US" sz="1200" dirty="0" smtClean="0">
                <a:cs typeface="Times New Roman" pitchFamily="18" charset="0"/>
              </a:rPr>
              <a:t>多种产品在全世界超过 </a:t>
            </a:r>
            <a:r>
              <a:rPr lang="en-US" altLang="zh-CN" sz="1200" dirty="0" smtClean="0">
                <a:cs typeface="Times New Roman" pitchFamily="18" charset="0"/>
              </a:rPr>
              <a:t>85 </a:t>
            </a:r>
            <a:r>
              <a:rPr lang="zh-CN" altLang="en-US" sz="1200" dirty="0" smtClean="0">
                <a:cs typeface="Times New Roman" pitchFamily="18" charset="0"/>
              </a:rPr>
              <a:t>个国家和地区销售。</a:t>
            </a:r>
          </a:p>
          <a:p>
            <a:pPr marL="0" indent="0">
              <a:spcBef>
                <a:spcPct val="0"/>
              </a:spcBef>
              <a:buFontTx/>
              <a:buNone/>
            </a:pPr>
            <a:endParaRPr lang="zh-CN" altLang="en-US" sz="1200" dirty="0" smtClean="0">
              <a:cs typeface="Times New Roman" pitchFamily="18" charset="0"/>
            </a:endParaRPr>
          </a:p>
          <a:p>
            <a:pPr marL="0" indent="0">
              <a:spcBef>
                <a:spcPct val="0"/>
              </a:spcBef>
              <a:buFontTx/>
              <a:buNone/>
            </a:pPr>
            <a:r>
              <a:rPr lang="zh-CN" altLang="en-US" sz="1200" b="1" dirty="0" smtClean="0">
                <a:cs typeface="Times New Roman" pitchFamily="18" charset="0"/>
              </a:rPr>
              <a:t> 零售连锁</a:t>
            </a:r>
            <a:r>
              <a:rPr lang="en-US" altLang="zh-CN" sz="1200" b="1" dirty="0" smtClean="0">
                <a:cs typeface="Times New Roman" pitchFamily="18" charset="0"/>
              </a:rPr>
              <a:t>-</a:t>
            </a:r>
            <a:r>
              <a:rPr lang="zh-CN" altLang="en-US" sz="1200" dirty="0" smtClean="0">
                <a:cs typeface="Times New Roman" pitchFamily="18" charset="0"/>
              </a:rPr>
              <a:t>法国博马努瓦集团，</a:t>
            </a:r>
            <a:r>
              <a:rPr lang="en-US" altLang="zh-CN" sz="1200" dirty="0" smtClean="0">
                <a:cs typeface="Times New Roman" pitchFamily="18" charset="0"/>
              </a:rPr>
              <a:t>Cache-Cache</a:t>
            </a:r>
            <a:r>
              <a:rPr lang="zh-CN" altLang="en-US" sz="1200" dirty="0" smtClean="0">
                <a:cs typeface="Times New Roman" pitchFamily="18" charset="0"/>
              </a:rPr>
              <a:t>是法国博马努瓦（</a:t>
            </a:r>
            <a:r>
              <a:rPr lang="en-US" altLang="zh-CN" sz="1200" dirty="0" smtClean="0">
                <a:cs typeface="Times New Roman" pitchFamily="18" charset="0"/>
              </a:rPr>
              <a:t>Beaumanoir</a:t>
            </a:r>
            <a:r>
              <a:rPr lang="zh-CN" altLang="en-US" sz="1200" dirty="0" smtClean="0">
                <a:cs typeface="Times New Roman" pitchFamily="18" charset="0"/>
              </a:rPr>
              <a:t>）集团旗下的一个女装品牌。在法国，该集团以朝气活力和不断创新而闻名。</a:t>
            </a:r>
            <a:r>
              <a:rPr lang="en-US" altLang="zh-CN" sz="1200" dirty="0" smtClean="0">
                <a:cs typeface="Times New Roman" pitchFamily="18" charset="0"/>
              </a:rPr>
              <a:t>Cache-Cache</a:t>
            </a:r>
            <a:r>
              <a:rPr lang="zh-CN" altLang="en-US" sz="1200" dirty="0" smtClean="0">
                <a:cs typeface="Times New Roman" pitchFamily="18" charset="0"/>
              </a:rPr>
              <a:t>来到中国已经两年，开设了</a:t>
            </a:r>
            <a:r>
              <a:rPr lang="en-US" altLang="zh-CN" sz="1200" dirty="0" smtClean="0">
                <a:cs typeface="Times New Roman" pitchFamily="18" charset="0"/>
              </a:rPr>
              <a:t>60</a:t>
            </a:r>
            <a:r>
              <a:rPr lang="zh-CN" altLang="en-US" sz="1200" dirty="0" smtClean="0">
                <a:cs typeface="Times New Roman" pitchFamily="18" charset="0"/>
              </a:rPr>
              <a:t>家专卖店，其中在上海就有</a:t>
            </a:r>
            <a:r>
              <a:rPr lang="en-US" altLang="zh-CN" sz="1200" dirty="0" smtClean="0">
                <a:cs typeface="Times New Roman" pitchFamily="18" charset="0"/>
              </a:rPr>
              <a:t>37</a:t>
            </a:r>
            <a:r>
              <a:rPr lang="zh-CN" altLang="en-US" sz="1200" dirty="0" smtClean="0">
                <a:cs typeface="Times New Roman" pitchFamily="18" charset="0"/>
              </a:rPr>
              <a:t>家。如今，</a:t>
            </a:r>
            <a:r>
              <a:rPr lang="en-US" altLang="zh-CN" sz="1200" dirty="0" smtClean="0">
                <a:cs typeface="Times New Roman" pitchFamily="18" charset="0"/>
              </a:rPr>
              <a:t>Cache-Cache</a:t>
            </a:r>
            <a:r>
              <a:rPr lang="zh-CN" altLang="en-US" sz="1200" dirty="0" smtClean="0">
                <a:cs typeface="Times New Roman" pitchFamily="18" charset="0"/>
              </a:rPr>
              <a:t>把旗舰店开在了上海。 　　在法国</a:t>
            </a:r>
            <a:r>
              <a:rPr lang="en-US" altLang="zh-CN" sz="1200" dirty="0" smtClean="0">
                <a:cs typeface="Times New Roman" pitchFamily="18" charset="0"/>
              </a:rPr>
              <a:t>, Cache-Cache</a:t>
            </a:r>
            <a:r>
              <a:rPr lang="zh-CN" altLang="en-US" sz="1200" dirty="0" smtClean="0">
                <a:cs typeface="Times New Roman" pitchFamily="18" charset="0"/>
              </a:rPr>
              <a:t>有</a:t>
            </a:r>
            <a:r>
              <a:rPr lang="en-US" altLang="zh-CN" sz="1200" dirty="0" smtClean="0">
                <a:cs typeface="Times New Roman" pitchFamily="18" charset="0"/>
              </a:rPr>
              <a:t>400</a:t>
            </a:r>
            <a:r>
              <a:rPr lang="zh-CN" altLang="en-US" sz="1200" dirty="0" smtClean="0">
                <a:cs typeface="Times New Roman" pitchFamily="18" charset="0"/>
              </a:rPr>
              <a:t>多家专卖店。拥有四个服装品牌的博马努瓦集团，年销售额达到</a:t>
            </a:r>
            <a:r>
              <a:rPr lang="en-US" altLang="zh-CN" sz="1200" dirty="0" smtClean="0">
                <a:cs typeface="Times New Roman" pitchFamily="18" charset="0"/>
              </a:rPr>
              <a:t>5</a:t>
            </a:r>
            <a:r>
              <a:rPr lang="zh-CN" altLang="en-US" sz="1200" dirty="0" smtClean="0">
                <a:cs typeface="Times New Roman" pitchFamily="18" charset="0"/>
              </a:rPr>
              <a:t>亿欧元</a:t>
            </a:r>
            <a:endParaRPr lang="zh-CN" altLang="en-US" sz="1200" dirty="0" smtClean="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流程图: 手动操作 4"/>
          <p:cNvSpPr/>
          <p:nvPr/>
        </p:nvSpPr>
        <p:spPr>
          <a:xfrm rot="16200000">
            <a:off x="678658" y="2750345"/>
            <a:ext cx="2928937" cy="1285875"/>
          </a:xfrm>
          <a:prstGeom prst="flowChartManualOperation">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a:p>
        </p:txBody>
      </p:sp>
      <p:sp>
        <p:nvSpPr>
          <p:cNvPr id="6" name="内容占位符 5"/>
          <p:cNvSpPr>
            <a:spLocks noGrp="1"/>
          </p:cNvSpPr>
          <p:nvPr>
            <p:ph sz="half" idx="4294967295"/>
          </p:nvPr>
        </p:nvSpPr>
        <p:spPr>
          <a:xfrm>
            <a:off x="2987824" y="1268760"/>
            <a:ext cx="5695950" cy="4679950"/>
          </a:xfrm>
          <a:prstGeom prst="rect">
            <a:avLst/>
          </a:prstGeom>
        </p:spPr>
        <p:txBody>
          <a:bodyPr rtlCol="0">
            <a:normAutofit fontScale="77500" lnSpcReduction="20000"/>
          </a:bodyPr>
          <a:lstStyle/>
          <a:p>
            <a:pPr fontAlgn="auto">
              <a:lnSpc>
                <a:spcPct val="200000"/>
              </a:lnSpc>
              <a:spcAft>
                <a:spcPts val="0"/>
              </a:spcAft>
              <a:buNone/>
              <a:defRPr/>
            </a:pPr>
            <a:r>
              <a:rPr lang="zh-CN" altLang="en-US" sz="35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高度集成  </a:t>
            </a:r>
            <a:r>
              <a:rPr lang="zh-CN" altLang="en-US" sz="2100" dirty="0">
                <a:latin typeface="微软雅黑" pitchFamily="34" charset="-122"/>
                <a:ea typeface="微软雅黑" pitchFamily="34" charset="-122"/>
              </a:rPr>
              <a:t>企业数据及语音一体化解决方案</a:t>
            </a:r>
            <a:endParaRPr lang="en-US" altLang="zh-CN" sz="2100" dirty="0">
              <a:latin typeface="微软雅黑" pitchFamily="34" charset="-122"/>
              <a:ea typeface="微软雅黑" pitchFamily="34" charset="-122"/>
            </a:endParaRPr>
          </a:p>
          <a:p>
            <a:pPr fontAlgn="auto">
              <a:lnSpc>
                <a:spcPct val="200000"/>
              </a:lnSpc>
              <a:spcAft>
                <a:spcPts val="0"/>
              </a:spcAft>
              <a:buNone/>
              <a:defRPr/>
            </a:pPr>
            <a:r>
              <a:rPr lang="zh-CN" altLang="en-US" sz="35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快速部署 </a:t>
            </a:r>
            <a:r>
              <a:rPr lang="en-US" altLang="zh-CN" sz="3600" dirty="0" smtClean="0">
                <a:latin typeface="微软雅黑" pitchFamily="34" charset="-122"/>
                <a:ea typeface="微软雅黑" pitchFamily="34" charset="-122"/>
              </a:rPr>
              <a:t>  </a:t>
            </a:r>
            <a:r>
              <a:rPr lang="zh-CN" altLang="en-US" sz="2100" dirty="0" smtClean="0">
                <a:latin typeface="微软雅黑" pitchFamily="34" charset="-122"/>
                <a:ea typeface="微软雅黑" pitchFamily="34" charset="-122"/>
              </a:rPr>
              <a:t>预先安装及设置，</a:t>
            </a:r>
            <a:r>
              <a:rPr lang="en-US" altLang="zh-CN" sz="2100" dirty="0" smtClean="0">
                <a:latin typeface="微软雅黑" pitchFamily="34" charset="-122"/>
                <a:ea typeface="微软雅黑" pitchFamily="34" charset="-122"/>
              </a:rPr>
              <a:t>30</a:t>
            </a:r>
            <a:r>
              <a:rPr lang="zh-CN" altLang="en-US" sz="2100" dirty="0" smtClean="0">
                <a:latin typeface="微软雅黑" pitchFamily="34" charset="-122"/>
                <a:ea typeface="微软雅黑" pitchFamily="34" charset="-122"/>
              </a:rPr>
              <a:t>分钟快速上线</a:t>
            </a:r>
            <a:endParaRPr lang="en-US" altLang="zh-CN" sz="21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pitchFamily="34" charset="-122"/>
              <a:ea typeface="微软雅黑" pitchFamily="34" charset="-122"/>
            </a:endParaRPr>
          </a:p>
          <a:p>
            <a:pPr fontAlgn="auto">
              <a:lnSpc>
                <a:spcPct val="200000"/>
              </a:lnSpc>
              <a:spcAft>
                <a:spcPts val="0"/>
              </a:spcAft>
              <a:buNone/>
              <a:defRPr/>
            </a:pPr>
            <a:r>
              <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 </a:t>
            </a:r>
            <a:r>
              <a:rPr lang="zh-CN" altLang="en-US" sz="35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多种硬件</a:t>
            </a:r>
            <a:r>
              <a:rPr lang="en-US" altLang="zh-CN" sz="3600" dirty="0" smtClean="0">
                <a:latin typeface="微软雅黑" pitchFamily="34" charset="-122"/>
                <a:ea typeface="微软雅黑" pitchFamily="34" charset="-122"/>
              </a:rPr>
              <a:t>  </a:t>
            </a:r>
            <a:r>
              <a:rPr lang="zh-CN" altLang="en-US" sz="2100" dirty="0" smtClean="0">
                <a:latin typeface="微软雅黑" pitchFamily="34" charset="-122"/>
                <a:ea typeface="微软雅黑" pitchFamily="34" charset="-122"/>
              </a:rPr>
              <a:t>适应不同坐席规模，分布式部署 </a:t>
            </a:r>
            <a:endParaRPr lang="en-US" altLang="zh-CN" sz="2100" dirty="0" smtClean="0">
              <a:latin typeface="微软雅黑" pitchFamily="34" charset="-122"/>
              <a:ea typeface="微软雅黑" pitchFamily="34" charset="-122"/>
            </a:endParaRPr>
          </a:p>
          <a:p>
            <a:pPr fontAlgn="auto">
              <a:lnSpc>
                <a:spcPct val="200000"/>
              </a:lnSpc>
              <a:spcAft>
                <a:spcPts val="0"/>
              </a:spcAft>
              <a:buNone/>
              <a:defRPr/>
            </a:pPr>
            <a:r>
              <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 </a:t>
            </a:r>
            <a:r>
              <a:rPr lang="zh-CN" altLang="en-US" sz="35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省心省力</a:t>
            </a:r>
            <a:r>
              <a:rPr lang="en-US" altLang="zh-CN" sz="3600" dirty="0" smtClean="0">
                <a:latin typeface="微软雅黑" pitchFamily="34" charset="-122"/>
                <a:ea typeface="微软雅黑" pitchFamily="34" charset="-122"/>
              </a:rPr>
              <a:t>  </a:t>
            </a:r>
            <a:r>
              <a:rPr lang="zh-CN" altLang="en-US" sz="2100" dirty="0" smtClean="0">
                <a:latin typeface="微软雅黑" pitchFamily="34" charset="-122"/>
                <a:ea typeface="微软雅黑" pitchFamily="34" charset="-122"/>
              </a:rPr>
              <a:t>海量资源整合，一站式解决方案</a:t>
            </a:r>
            <a:endParaRPr lang="en-US" altLang="zh-CN" sz="21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pitchFamily="34" charset="-122"/>
              <a:ea typeface="微软雅黑" pitchFamily="34" charset="-122"/>
            </a:endParaRPr>
          </a:p>
          <a:p>
            <a:pPr fontAlgn="auto">
              <a:lnSpc>
                <a:spcPct val="200000"/>
              </a:lnSpc>
              <a:spcAft>
                <a:spcPts val="0"/>
              </a:spcAft>
              <a:buNone/>
              <a:defRPr/>
            </a:pPr>
            <a:r>
              <a:rPr lang="zh-CN" alt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 </a:t>
            </a:r>
            <a:r>
              <a:rPr lang="zh-CN" altLang="en-US" sz="35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稳定可靠</a:t>
            </a:r>
            <a:r>
              <a:rPr lang="en-US" altLang="zh-CN" sz="35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 </a:t>
            </a:r>
            <a:r>
              <a:rPr lang="en-US" altLang="zh-CN" sz="35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 </a:t>
            </a:r>
            <a:r>
              <a:rPr lang="zh-CN" altLang="en-US" sz="2100" dirty="0" smtClean="0">
                <a:latin typeface="微软雅黑" pitchFamily="34" charset="-122"/>
                <a:ea typeface="微软雅黑" pitchFamily="34" charset="-122"/>
              </a:rPr>
              <a:t>网管中心</a:t>
            </a:r>
            <a:r>
              <a:rPr lang="zh-CN" altLang="en-US" sz="2100" dirty="0">
                <a:latin typeface="微软雅黑" pitchFamily="34" charset="-122"/>
                <a:ea typeface="微软雅黑" pitchFamily="34" charset="-122"/>
              </a:rPr>
              <a:t>可</a:t>
            </a:r>
            <a:r>
              <a:rPr lang="zh-CN" altLang="en-US" sz="2100" dirty="0" smtClean="0">
                <a:latin typeface="微软雅黑" pitchFamily="34" charset="-122"/>
                <a:ea typeface="微软雅黑" pitchFamily="34" charset="-122"/>
              </a:rPr>
              <a:t>监控状系统运行，远程维护</a:t>
            </a:r>
            <a:endParaRPr lang="en-US" altLang="zh-CN" sz="21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pitchFamily="34" charset="-122"/>
              <a:ea typeface="微软雅黑" pitchFamily="34" charset="-122"/>
            </a:endParaRPr>
          </a:p>
        </p:txBody>
      </p:sp>
      <p:sp>
        <p:nvSpPr>
          <p:cNvPr id="9" name="标题 8"/>
          <p:cNvSpPr>
            <a:spLocks noGrp="1"/>
          </p:cNvSpPr>
          <p:nvPr>
            <p:ph type="title" idx="4294967295"/>
          </p:nvPr>
        </p:nvSpPr>
        <p:spPr>
          <a:xfrm>
            <a:off x="472084" y="2996952"/>
            <a:ext cx="2371725" cy="785812"/>
          </a:xfrm>
          <a:prstGeom prst="rect">
            <a:avLst/>
          </a:prstGeom>
        </p:spPr>
        <p:txBody>
          <a:bodyPr rtlCol="0">
            <a:normAutofit/>
          </a:bodyPr>
          <a:lstStyle/>
          <a:p>
            <a:pPr eaLnBrk="1" fontAlgn="auto" hangingPunct="1">
              <a:spcAft>
                <a:spcPts val="0"/>
              </a:spcAft>
              <a:defRPr/>
            </a:pPr>
            <a:r>
              <a:rPr lang="zh-CN" altLang="en-US" b="1" dirty="0" smtClean="0">
                <a:solidFill>
                  <a:srgbClr val="000000"/>
                </a:solidFill>
                <a:latin typeface="微软雅黑" pitchFamily="34" charset="-122"/>
                <a:ea typeface="微软雅黑" pitchFamily="34" charset="-122"/>
              </a:rPr>
              <a:t>产品</a:t>
            </a:r>
            <a:r>
              <a:rPr lang="zh-CN" altLang="en-US" b="1" dirty="0" smtClean="0">
                <a:latin typeface="微软雅黑" pitchFamily="34" charset="-122"/>
                <a:ea typeface="微软雅黑" pitchFamily="34" charset="-122"/>
              </a:rPr>
              <a:t> </a:t>
            </a:r>
            <a:r>
              <a:rPr lang="zh-CN" altLang="en-US" b="1" dirty="0" smtClean="0">
                <a:solidFill>
                  <a:schemeClr val="bg1"/>
                </a:solidFill>
                <a:latin typeface="微软雅黑" pitchFamily="34" charset="-122"/>
                <a:ea typeface="微软雅黑" pitchFamily="34" charset="-122"/>
              </a:rPr>
              <a:t>优势</a:t>
            </a:r>
            <a:endParaRPr lang="zh-CN" altLang="en-US" b="1" dirty="0">
              <a:solidFill>
                <a:schemeClr val="bg1"/>
              </a:solidFill>
              <a:latin typeface="微软雅黑" pitchFamily="34" charset="-122"/>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4256240934"/>
              </p:ext>
            </p:extLst>
          </p:nvPr>
        </p:nvGraphicFramePr>
        <p:xfrm>
          <a:off x="537134" y="1320235"/>
          <a:ext cx="8136903" cy="5136108"/>
        </p:xfrm>
        <a:graphic>
          <a:graphicData uri="http://schemas.openxmlformats.org/drawingml/2006/table">
            <a:tbl>
              <a:tblPr>
                <a:tableStyleId>{2D5ABB26-0587-4C30-8999-92F81FD0307C}</a:tableStyleId>
              </a:tblPr>
              <a:tblGrid>
                <a:gridCol w="1008112"/>
                <a:gridCol w="864096"/>
                <a:gridCol w="3384376"/>
                <a:gridCol w="720080"/>
                <a:gridCol w="2160239"/>
              </a:tblGrid>
              <a:tr h="249464">
                <a:tc gridSpan="5">
                  <a:txBody>
                    <a:bodyPr/>
                    <a:lstStyle/>
                    <a:p>
                      <a:pPr algn="l" fontAlgn="ctr"/>
                      <a:r>
                        <a:rPr lang="zh-CN" altLang="en-US" sz="1100" u="none" strike="noStrike" dirty="0">
                          <a:effectLst/>
                        </a:rPr>
                        <a:t>备注：以下价格未税，不含运费，报价单位：元 （人民币）</a:t>
                      </a:r>
                      <a:endParaRPr lang="zh-CN" altLang="en-US" sz="11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pPr algn="l" fontAlgn="ctr"/>
                      <a:endParaRPr lang="zh-CN" altLang="en-US" sz="11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ctr"/>
                      <a:endParaRPr lang="zh-CN" altLang="en-US" sz="11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9464">
                <a:tc>
                  <a:txBody>
                    <a:bodyPr/>
                    <a:lstStyle/>
                    <a:p>
                      <a:pPr algn="ctr" fontAlgn="ctr"/>
                      <a:r>
                        <a:rPr lang="zh-CN" altLang="en-US" sz="1100" u="none" strike="noStrike" dirty="0">
                          <a:effectLst/>
                        </a:rPr>
                        <a:t>　</a:t>
                      </a:r>
                      <a:endParaRPr lang="zh-CN" altLang="en-US" sz="11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dirty="0">
                          <a:effectLst/>
                        </a:rPr>
                        <a:t>产品简述</a:t>
                      </a:r>
                      <a:endParaRPr lang="zh-CN" altLang="en-US" sz="1100" b="1"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市场价</a:t>
                      </a:r>
                      <a:endParaRPr lang="zh-CN" altLang="en-US" sz="1100" b="1" i="1" u="none" strike="noStrike">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备注</a:t>
                      </a:r>
                      <a:endParaRPr lang="zh-CN" altLang="en-US" sz="1100" b="1" i="1" u="none" strike="noStrike">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0231">
                <a:tc rowSpan="2">
                  <a:txBody>
                    <a:bodyPr/>
                    <a:lstStyle/>
                    <a:p>
                      <a:pPr algn="ctr" fontAlgn="ctr"/>
                      <a:r>
                        <a:rPr lang="zh-CN" altLang="en-US" sz="1200" u="none" strike="noStrike" dirty="0" smtClean="0">
                          <a:effectLst/>
                        </a:rPr>
                        <a:t>防火墙</a:t>
                      </a:r>
                      <a:endParaRPr lang="en-US" altLang="zh-CN" sz="1200" u="none" strike="noStrike" dirty="0" smtClean="0">
                        <a:effectLst/>
                      </a:endParaRPr>
                    </a:p>
                    <a:p>
                      <a:pPr algn="ctr" fontAlgn="ctr"/>
                      <a:r>
                        <a:rPr lang="zh-CN" altLang="en-US" sz="1200" u="none" strike="noStrike" dirty="0" smtClean="0">
                          <a:effectLst/>
                        </a:rPr>
                        <a:t>一体</a:t>
                      </a:r>
                      <a:r>
                        <a:rPr lang="zh-CN" altLang="en-US" sz="1200" u="none" strike="noStrike" dirty="0">
                          <a:effectLst/>
                        </a:rPr>
                        <a:t>机</a:t>
                      </a:r>
                      <a:endParaRPr lang="zh-CN" alt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rPr>
                        <a:t>UCS-500</a:t>
                      </a:r>
                      <a:endParaRPr 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altLang="zh-CN" sz="1200" u="none" strike="noStrike" dirty="0">
                          <a:effectLst/>
                        </a:rPr>
                        <a:t>6</a:t>
                      </a:r>
                      <a:r>
                        <a:rPr lang="zh-CN" altLang="en-US" sz="1200" u="none" strike="noStrike" dirty="0">
                          <a:effectLst/>
                        </a:rPr>
                        <a:t>千兆口，双</a:t>
                      </a:r>
                      <a:r>
                        <a:rPr lang="en-US" altLang="zh-CN" sz="1200" u="none" strike="noStrike" dirty="0">
                          <a:effectLst/>
                        </a:rPr>
                        <a:t>WAN</a:t>
                      </a:r>
                      <a:r>
                        <a:rPr lang="zh-CN" altLang="en-US" sz="1200" u="none" strike="noStrike" dirty="0">
                          <a:effectLst/>
                        </a:rPr>
                        <a:t>路由，负载均衡，防火墙，</a:t>
                      </a:r>
                      <a:r>
                        <a:rPr lang="en-US" altLang="zh-CN" sz="1200" u="none" strike="noStrike" dirty="0">
                          <a:effectLst/>
                        </a:rPr>
                        <a:t>OPENVPN</a:t>
                      </a:r>
                      <a:r>
                        <a:rPr lang="zh-CN" altLang="en-US" sz="1200" u="none" strike="noStrike" dirty="0">
                          <a:effectLst/>
                        </a:rPr>
                        <a:t>，上网行为管理及</a:t>
                      </a:r>
                      <a:r>
                        <a:rPr lang="en-US" altLang="zh-CN" sz="1200" u="none" strike="noStrike" dirty="0">
                          <a:effectLst/>
                        </a:rPr>
                        <a:t>IPPBX</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smtClean="0">
                          <a:effectLst/>
                        </a:rPr>
                        <a:t>4500</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dirty="0" smtClean="0">
                          <a:effectLst/>
                        </a:rPr>
                        <a:t>企业级防火墙一体机，赛扬双核</a:t>
                      </a:r>
                      <a:r>
                        <a:rPr lang="en-US" altLang="zh-CN" sz="1200" u="none" strike="noStrike" dirty="0" smtClean="0">
                          <a:effectLst/>
                        </a:rPr>
                        <a:t>1.8G,2G</a:t>
                      </a:r>
                      <a:r>
                        <a:rPr lang="zh-CN" altLang="en-US" sz="1200" u="none" strike="noStrike" dirty="0" smtClean="0">
                          <a:effectLst/>
                        </a:rPr>
                        <a:t>内存</a:t>
                      </a:r>
                      <a:r>
                        <a:rPr lang="en-US" altLang="zh-CN" sz="1200" u="none" strike="noStrike" dirty="0" smtClean="0">
                          <a:effectLst/>
                        </a:rPr>
                        <a:t>,4G SSD</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0231">
                <a:tc vMerge="1">
                  <a:txBody>
                    <a:bodyPr/>
                    <a:lstStyle/>
                    <a:p>
                      <a:endParaRPr lang="zh-CN" altLang="en-US"/>
                    </a:p>
                  </a:txBody>
                  <a:tcPr/>
                </a:tc>
                <a:tc>
                  <a:txBody>
                    <a:bodyPr/>
                    <a:lstStyle/>
                    <a:p>
                      <a:pPr algn="ctr" fontAlgn="ctr"/>
                      <a:r>
                        <a:rPr lang="en-US" sz="1200" u="none" strike="noStrike" dirty="0">
                          <a:effectLst/>
                        </a:rPr>
                        <a:t>UCS-550</a:t>
                      </a:r>
                      <a:endParaRPr 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altLang="zh-CN" sz="1200" u="none" strike="noStrike" dirty="0" smtClean="0">
                          <a:effectLst/>
                        </a:rPr>
                        <a:t>6</a:t>
                      </a:r>
                      <a:r>
                        <a:rPr lang="zh-CN" altLang="en-US" sz="1200" u="none" strike="noStrike" dirty="0" smtClean="0">
                          <a:effectLst/>
                        </a:rPr>
                        <a:t>千兆口，双</a:t>
                      </a:r>
                      <a:r>
                        <a:rPr lang="en-US" altLang="zh-CN" sz="1200" u="none" strike="noStrike" dirty="0" smtClean="0">
                          <a:effectLst/>
                        </a:rPr>
                        <a:t>WAN</a:t>
                      </a:r>
                      <a:r>
                        <a:rPr lang="zh-CN" altLang="en-US" sz="1200" u="none" strike="noStrike" dirty="0" smtClean="0">
                          <a:effectLst/>
                        </a:rPr>
                        <a:t>路由，负载均衡，防火墙，</a:t>
                      </a:r>
                      <a:r>
                        <a:rPr lang="en-US" altLang="zh-CN" sz="1200" u="none" strike="noStrike" dirty="0" smtClean="0">
                          <a:effectLst/>
                        </a:rPr>
                        <a:t>OPENVPN</a:t>
                      </a:r>
                      <a:r>
                        <a:rPr lang="zh-CN" altLang="en-US" sz="1200" u="none" strike="noStrike" dirty="0" smtClean="0">
                          <a:effectLst/>
                        </a:rPr>
                        <a:t>，上网行为管理及</a:t>
                      </a:r>
                      <a:r>
                        <a:rPr lang="en-US" altLang="zh-CN" sz="1200" u="none" strike="noStrike" dirty="0" smtClean="0">
                          <a:effectLst/>
                        </a:rPr>
                        <a:t>IPPBX</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smtClean="0">
                          <a:effectLst/>
                        </a:rPr>
                        <a:t>5000</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smtClean="0">
                          <a:effectLst/>
                        </a:rPr>
                        <a:t>运营级防火墙一体机，酷睿</a:t>
                      </a:r>
                      <a:r>
                        <a:rPr lang="en-US" altLang="zh-CN" sz="1200" u="none" strike="noStrike" smtClean="0">
                          <a:effectLst/>
                        </a:rPr>
                        <a:t>I3 4</a:t>
                      </a:r>
                      <a:r>
                        <a:rPr lang="zh-CN" altLang="en-US" sz="1200" u="none" strike="noStrike" smtClean="0">
                          <a:effectLst/>
                        </a:rPr>
                        <a:t>核</a:t>
                      </a:r>
                      <a:r>
                        <a:rPr lang="en-US" altLang="zh-CN" sz="1200" u="none" strike="noStrike" smtClean="0">
                          <a:effectLst/>
                        </a:rPr>
                        <a:t>3.2G</a:t>
                      </a:r>
                      <a:r>
                        <a:rPr lang="zh-CN" altLang="en-US" sz="1200" u="none" strike="noStrike" smtClean="0">
                          <a:effectLst/>
                        </a:rPr>
                        <a:t>内存</a:t>
                      </a:r>
                      <a:r>
                        <a:rPr lang="en-US" altLang="zh-CN" sz="1200" u="none" strike="noStrike" smtClean="0">
                          <a:effectLst/>
                        </a:rPr>
                        <a:t>,,4</a:t>
                      </a:r>
                      <a:r>
                        <a:rPr lang="en-US" sz="1200" u="none" strike="noStrike" smtClean="0">
                          <a:effectLst/>
                        </a:rPr>
                        <a:t>G </a:t>
                      </a:r>
                      <a:r>
                        <a:rPr lang="en-US" sz="1200" u="none" strike="noStrike" dirty="0">
                          <a:effectLst/>
                        </a:rPr>
                        <a:t>SSD</a:t>
                      </a:r>
                      <a:endParaRPr 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4407">
                <a:tc rowSpan="3">
                  <a:txBody>
                    <a:bodyPr/>
                    <a:lstStyle/>
                    <a:p>
                      <a:pPr algn="ctr" fontAlgn="ctr"/>
                      <a:r>
                        <a:rPr lang="zh-CN" altLang="en-US" sz="1200" u="none" strike="noStrike" dirty="0">
                          <a:effectLst/>
                        </a:rPr>
                        <a:t>呼叫</a:t>
                      </a:r>
                      <a:r>
                        <a:rPr lang="zh-CN" altLang="en-US" sz="1200" u="none" strike="noStrike" dirty="0" smtClean="0">
                          <a:effectLst/>
                        </a:rPr>
                        <a:t>中心</a:t>
                      </a:r>
                      <a:endParaRPr lang="en-US" altLang="zh-CN" sz="1200" u="none" strike="noStrike" dirty="0" smtClean="0">
                        <a:effectLst/>
                      </a:endParaRPr>
                    </a:p>
                    <a:p>
                      <a:pPr algn="ctr" fontAlgn="ctr"/>
                      <a:r>
                        <a:rPr lang="zh-CN" altLang="en-US" sz="1200" u="none" strike="noStrike" dirty="0" smtClean="0">
                          <a:effectLst/>
                        </a:rPr>
                        <a:t>一体</a:t>
                      </a:r>
                      <a:r>
                        <a:rPr lang="zh-CN" altLang="en-US" sz="1200" u="none" strike="noStrike" dirty="0">
                          <a:effectLst/>
                        </a:rPr>
                        <a:t>机</a:t>
                      </a:r>
                      <a:endParaRPr lang="zh-CN" alt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rPr>
                        <a:t>UCS-1016</a:t>
                      </a:r>
                      <a:endParaRPr 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altLang="zh-CN" sz="1200" u="none" strike="noStrike" dirty="0">
                          <a:effectLst/>
                        </a:rPr>
                        <a:t>6</a:t>
                      </a:r>
                      <a:r>
                        <a:rPr lang="zh-CN" altLang="en-US" sz="1200" u="none" strike="noStrike" dirty="0">
                          <a:effectLst/>
                        </a:rPr>
                        <a:t>千兆口，双</a:t>
                      </a:r>
                      <a:r>
                        <a:rPr lang="en-US" altLang="zh-CN" sz="1200" u="none" strike="noStrike" dirty="0">
                          <a:effectLst/>
                        </a:rPr>
                        <a:t>WAN</a:t>
                      </a:r>
                      <a:r>
                        <a:rPr lang="zh-CN" altLang="en-US" sz="1200" u="none" strike="noStrike" dirty="0">
                          <a:effectLst/>
                        </a:rPr>
                        <a:t>路由，负载均衡，防火墙，</a:t>
                      </a:r>
                      <a:r>
                        <a:rPr lang="en-US" altLang="zh-CN" sz="1200" u="none" strike="noStrike" dirty="0">
                          <a:effectLst/>
                        </a:rPr>
                        <a:t>OPENVPN</a:t>
                      </a:r>
                      <a:r>
                        <a:rPr lang="zh-CN" altLang="en-US" sz="1200" u="none" strike="noStrike" dirty="0">
                          <a:effectLst/>
                        </a:rPr>
                        <a:t>，上网行为管理</a:t>
                      </a:r>
                      <a:r>
                        <a:rPr lang="zh-CN" altLang="en-US" sz="1200" u="none" strike="noStrike" dirty="0" smtClean="0">
                          <a:effectLst/>
                        </a:rPr>
                        <a:t>及呼叫中心</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smtClean="0">
                          <a:effectLst/>
                        </a:rPr>
                        <a:t>6000</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dirty="0">
                          <a:effectLst/>
                        </a:rPr>
                        <a:t>新</a:t>
                      </a:r>
                      <a:r>
                        <a:rPr lang="en-US" sz="1200" u="none" strike="noStrike" dirty="0">
                          <a:effectLst/>
                        </a:rPr>
                        <a:t>Celeron</a:t>
                      </a:r>
                      <a:r>
                        <a:rPr lang="zh-CN" altLang="en-US" sz="1200" u="none" strike="noStrike" dirty="0">
                          <a:effectLst/>
                        </a:rPr>
                        <a:t>双核</a:t>
                      </a:r>
                      <a:r>
                        <a:rPr lang="en-US" altLang="zh-CN" sz="1200" u="none" strike="noStrike" dirty="0">
                          <a:effectLst/>
                        </a:rPr>
                        <a:t>1.8</a:t>
                      </a:r>
                      <a:r>
                        <a:rPr lang="en-US" sz="1200" u="none" strike="noStrike" dirty="0">
                          <a:effectLst/>
                        </a:rPr>
                        <a:t>G,4G</a:t>
                      </a:r>
                      <a:r>
                        <a:rPr lang="zh-CN" altLang="en-US" sz="1200" u="none" strike="noStrike" dirty="0">
                          <a:effectLst/>
                        </a:rPr>
                        <a:t>内存</a:t>
                      </a:r>
                      <a:r>
                        <a:rPr lang="en-US" altLang="zh-CN" sz="1200" u="none" strike="noStrike" dirty="0">
                          <a:effectLst/>
                        </a:rPr>
                        <a:t>,64</a:t>
                      </a:r>
                      <a:r>
                        <a:rPr lang="en-US" sz="1200" u="none" strike="noStrike" dirty="0">
                          <a:effectLst/>
                        </a:rPr>
                        <a:t>G </a:t>
                      </a:r>
                      <a:r>
                        <a:rPr lang="en-US" sz="1200" u="none" strike="noStrike" dirty="0" smtClean="0">
                          <a:effectLst/>
                        </a:rPr>
                        <a:t>SSD</a:t>
                      </a:r>
                      <a:r>
                        <a:rPr lang="zh-CN" altLang="en-US" sz="1200" u="none" strike="noStrike" dirty="0" smtClean="0">
                          <a:effectLst/>
                        </a:rPr>
                        <a:t>，建议上限</a:t>
                      </a:r>
                      <a:r>
                        <a:rPr lang="en-US" altLang="zh-CN" sz="1200" u="none" strike="noStrike" dirty="0" smtClean="0">
                          <a:effectLst/>
                        </a:rPr>
                        <a:t>16</a:t>
                      </a:r>
                      <a:r>
                        <a:rPr lang="zh-CN" altLang="en-US" sz="1200" u="none" strike="noStrike" dirty="0" smtClean="0">
                          <a:effectLst/>
                        </a:rPr>
                        <a:t>坐席</a:t>
                      </a:r>
                      <a:endParaRPr 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4407">
                <a:tc vMerge="1">
                  <a:txBody>
                    <a:bodyPr/>
                    <a:lstStyle/>
                    <a:p>
                      <a:endParaRPr lang="zh-CN" altLang="en-US"/>
                    </a:p>
                  </a:txBody>
                  <a:tcPr/>
                </a:tc>
                <a:tc>
                  <a:txBody>
                    <a:bodyPr/>
                    <a:lstStyle/>
                    <a:p>
                      <a:pPr algn="ctr" fontAlgn="ctr"/>
                      <a:r>
                        <a:rPr lang="en-US" sz="1200" u="none" strike="noStrike" dirty="0">
                          <a:effectLst/>
                        </a:rPr>
                        <a:t>UCS-1032</a:t>
                      </a:r>
                      <a:endParaRPr 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altLang="zh-CN" sz="1200" u="none" strike="noStrike" dirty="0">
                          <a:effectLst/>
                        </a:rPr>
                        <a:t>6</a:t>
                      </a:r>
                      <a:r>
                        <a:rPr lang="zh-CN" altLang="en-US" sz="1200" u="none" strike="noStrike" dirty="0">
                          <a:effectLst/>
                        </a:rPr>
                        <a:t>千兆口，双</a:t>
                      </a:r>
                      <a:r>
                        <a:rPr lang="en-US" altLang="zh-CN" sz="1200" u="none" strike="noStrike" dirty="0">
                          <a:effectLst/>
                        </a:rPr>
                        <a:t>WAN</a:t>
                      </a:r>
                      <a:r>
                        <a:rPr lang="zh-CN" altLang="en-US" sz="1200" u="none" strike="noStrike" dirty="0">
                          <a:effectLst/>
                        </a:rPr>
                        <a:t>路由，负载均衡，防火墙，</a:t>
                      </a:r>
                      <a:r>
                        <a:rPr lang="en-US" altLang="zh-CN" sz="1200" u="none" strike="noStrike" dirty="0">
                          <a:effectLst/>
                        </a:rPr>
                        <a:t>OPENVPN</a:t>
                      </a:r>
                      <a:r>
                        <a:rPr lang="zh-CN" altLang="en-US" sz="1200" u="none" strike="noStrike" dirty="0">
                          <a:effectLst/>
                        </a:rPr>
                        <a:t>，上网行为管理及呼叫</a:t>
                      </a:r>
                      <a:r>
                        <a:rPr lang="zh-CN" altLang="en-US" sz="1200" u="none" strike="noStrike" dirty="0" smtClean="0">
                          <a:effectLst/>
                        </a:rPr>
                        <a:t>中心</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rPr>
                        <a:t>9000</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u="none" strike="noStrike" dirty="0">
                          <a:effectLst/>
                        </a:rPr>
                        <a:t>酷睿</a:t>
                      </a:r>
                      <a:r>
                        <a:rPr lang="en-US" sz="1200" u="none" strike="noStrike" dirty="0">
                          <a:effectLst/>
                        </a:rPr>
                        <a:t>I3 4</a:t>
                      </a:r>
                      <a:r>
                        <a:rPr lang="zh-CN" altLang="en-US" sz="1200" u="none" strike="noStrike" dirty="0">
                          <a:effectLst/>
                        </a:rPr>
                        <a:t>核</a:t>
                      </a:r>
                      <a:r>
                        <a:rPr lang="en-US" altLang="zh-CN" sz="1200" u="none" strike="noStrike" dirty="0">
                          <a:effectLst/>
                        </a:rPr>
                        <a:t>3.4</a:t>
                      </a:r>
                      <a:r>
                        <a:rPr lang="en-US" sz="1200" u="none" strike="noStrike" dirty="0">
                          <a:effectLst/>
                        </a:rPr>
                        <a:t>G,8G</a:t>
                      </a:r>
                      <a:r>
                        <a:rPr lang="zh-CN" altLang="en-US" sz="1200" u="none" strike="noStrike" dirty="0">
                          <a:effectLst/>
                        </a:rPr>
                        <a:t>内存</a:t>
                      </a:r>
                      <a:r>
                        <a:rPr lang="en-US" altLang="zh-CN" sz="1200" u="none" strike="noStrike" dirty="0">
                          <a:effectLst/>
                        </a:rPr>
                        <a:t>,128</a:t>
                      </a:r>
                      <a:r>
                        <a:rPr lang="en-US" sz="1200" u="none" strike="noStrike" dirty="0">
                          <a:effectLst/>
                        </a:rPr>
                        <a:t>G </a:t>
                      </a:r>
                      <a:r>
                        <a:rPr lang="en-US" sz="1200" u="none" strike="noStrike" dirty="0" smtClean="0">
                          <a:effectLst/>
                        </a:rPr>
                        <a:t>SSD</a:t>
                      </a:r>
                      <a:r>
                        <a:rPr lang="zh-CN" altLang="en-US" sz="1200" u="none" strike="noStrike" dirty="0" smtClean="0">
                          <a:effectLst/>
                        </a:rPr>
                        <a:t>，建议上限</a:t>
                      </a:r>
                      <a:r>
                        <a:rPr lang="en-US" altLang="zh-CN" sz="1200" u="none" strike="noStrike" dirty="0" smtClean="0">
                          <a:effectLst/>
                        </a:rPr>
                        <a:t>32</a:t>
                      </a:r>
                      <a:r>
                        <a:rPr lang="zh-CN" altLang="en-US" sz="1200" u="none" strike="noStrike" dirty="0" smtClean="0">
                          <a:effectLst/>
                        </a:rPr>
                        <a:t>坐席</a:t>
                      </a:r>
                      <a:endParaRPr lang="en-US" altLang="zh-CN" sz="1200" b="0" i="0" u="none" strike="noStrike" dirty="0" smtClean="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4407">
                <a:tc vMerge="1">
                  <a:txBody>
                    <a:bodyPr/>
                    <a:lstStyle/>
                    <a:p>
                      <a:endParaRPr lang="zh-CN" altLang="en-US"/>
                    </a:p>
                  </a:txBody>
                  <a:tcPr/>
                </a:tc>
                <a:tc>
                  <a:txBody>
                    <a:bodyPr/>
                    <a:lstStyle/>
                    <a:p>
                      <a:pPr algn="ctr" fontAlgn="ctr"/>
                      <a:r>
                        <a:rPr lang="en-US" sz="1200" u="none" strike="noStrike" dirty="0">
                          <a:effectLst/>
                        </a:rPr>
                        <a:t>UCS-1064</a:t>
                      </a:r>
                      <a:endParaRPr 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altLang="zh-CN" sz="1200" u="none" strike="noStrike" dirty="0">
                          <a:effectLst/>
                        </a:rPr>
                        <a:t>6</a:t>
                      </a:r>
                      <a:r>
                        <a:rPr lang="zh-CN" altLang="en-US" sz="1200" u="none" strike="noStrike" dirty="0">
                          <a:effectLst/>
                        </a:rPr>
                        <a:t>千兆口，双</a:t>
                      </a:r>
                      <a:r>
                        <a:rPr lang="en-US" altLang="zh-CN" sz="1200" u="none" strike="noStrike" dirty="0">
                          <a:effectLst/>
                        </a:rPr>
                        <a:t>WAN</a:t>
                      </a:r>
                      <a:r>
                        <a:rPr lang="zh-CN" altLang="en-US" sz="1200" u="none" strike="noStrike" dirty="0">
                          <a:effectLst/>
                        </a:rPr>
                        <a:t>路由，负载均衡，防火墙，</a:t>
                      </a:r>
                      <a:r>
                        <a:rPr lang="en-US" altLang="zh-CN" sz="1200" u="none" strike="noStrike" dirty="0">
                          <a:effectLst/>
                        </a:rPr>
                        <a:t>OPENVPN</a:t>
                      </a:r>
                      <a:r>
                        <a:rPr lang="zh-CN" altLang="en-US" sz="1200" u="none" strike="noStrike" dirty="0">
                          <a:effectLst/>
                        </a:rPr>
                        <a:t>，上网行为管理及呼叫</a:t>
                      </a:r>
                      <a:r>
                        <a:rPr lang="zh-CN" altLang="en-US" sz="1200" u="none" strike="noStrike" dirty="0" smtClean="0">
                          <a:effectLst/>
                        </a:rPr>
                        <a:t>中心</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rPr>
                        <a:t>12000</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dirty="0" smtClean="0">
                          <a:effectLst/>
                        </a:rPr>
                        <a:t>至强</a:t>
                      </a:r>
                      <a:r>
                        <a:rPr lang="en-US" sz="1200" u="none" strike="noStrike" dirty="0">
                          <a:effectLst/>
                        </a:rPr>
                        <a:t>E3 8</a:t>
                      </a:r>
                      <a:r>
                        <a:rPr lang="zh-CN" altLang="en-US" sz="1200" u="none" strike="noStrike" dirty="0">
                          <a:effectLst/>
                        </a:rPr>
                        <a:t>核</a:t>
                      </a:r>
                      <a:r>
                        <a:rPr lang="en-US" altLang="zh-CN" sz="1200" u="none" strike="noStrike" dirty="0">
                          <a:effectLst/>
                        </a:rPr>
                        <a:t>3.3</a:t>
                      </a:r>
                      <a:r>
                        <a:rPr lang="en-US" sz="1200" u="none" strike="noStrike" dirty="0">
                          <a:effectLst/>
                        </a:rPr>
                        <a:t>G,16G</a:t>
                      </a:r>
                      <a:r>
                        <a:rPr lang="zh-CN" altLang="en-US" sz="1200" u="none" strike="noStrike" dirty="0">
                          <a:effectLst/>
                        </a:rPr>
                        <a:t>内存</a:t>
                      </a:r>
                      <a:r>
                        <a:rPr lang="en-US" altLang="zh-CN" sz="1200" u="none" strike="noStrike" dirty="0">
                          <a:effectLst/>
                        </a:rPr>
                        <a:t>,256</a:t>
                      </a:r>
                      <a:r>
                        <a:rPr lang="en-US" sz="1200" u="none" strike="noStrike" dirty="0">
                          <a:effectLst/>
                        </a:rPr>
                        <a:t>G </a:t>
                      </a:r>
                      <a:r>
                        <a:rPr lang="en-US" sz="1200" u="none" strike="noStrike" dirty="0" smtClean="0">
                          <a:effectLst/>
                        </a:rPr>
                        <a:t>SSD,</a:t>
                      </a:r>
                      <a:r>
                        <a:rPr lang="zh-CN" altLang="en-US" sz="1200" u="none" strike="noStrike" dirty="0" smtClean="0">
                          <a:effectLst/>
                        </a:rPr>
                        <a:t>建议上限</a:t>
                      </a:r>
                      <a:r>
                        <a:rPr lang="en-US" altLang="zh-CN" sz="1200" u="none" strike="noStrike" dirty="0" smtClean="0">
                          <a:effectLst/>
                        </a:rPr>
                        <a:t>64</a:t>
                      </a:r>
                      <a:r>
                        <a:rPr lang="zh-CN" altLang="en-US" sz="1200" u="none" strike="noStrike" dirty="0" smtClean="0">
                          <a:effectLst/>
                        </a:rPr>
                        <a:t>坐席</a:t>
                      </a:r>
                      <a:endParaRPr 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4407">
                <a:tc>
                  <a:txBody>
                    <a:bodyPr/>
                    <a:lstStyle/>
                    <a:p>
                      <a:pPr algn="ctr" fontAlgn="ctr"/>
                      <a:r>
                        <a:rPr lang="zh-CN" altLang="en-US" sz="1200" u="none" strike="noStrike" dirty="0">
                          <a:effectLst/>
                        </a:rPr>
                        <a:t>虚拟</a:t>
                      </a:r>
                      <a:r>
                        <a:rPr lang="zh-CN" altLang="en-US" sz="1200" u="none" strike="noStrike" dirty="0" smtClean="0">
                          <a:effectLst/>
                        </a:rPr>
                        <a:t>运营</a:t>
                      </a:r>
                      <a:endParaRPr lang="en-US" altLang="zh-CN" sz="1200" u="none" strike="noStrike" dirty="0" smtClean="0">
                        <a:effectLst/>
                      </a:endParaRPr>
                    </a:p>
                    <a:p>
                      <a:pPr algn="ctr" fontAlgn="ctr"/>
                      <a:r>
                        <a:rPr lang="zh-CN" altLang="en-US" sz="1200" u="none" strike="noStrike" dirty="0" smtClean="0">
                          <a:effectLst/>
                        </a:rPr>
                        <a:t>一体</a:t>
                      </a:r>
                      <a:r>
                        <a:rPr lang="zh-CN" altLang="en-US" sz="1200" u="none" strike="noStrike" dirty="0">
                          <a:effectLst/>
                        </a:rPr>
                        <a:t>机</a:t>
                      </a:r>
                      <a:endParaRPr lang="zh-CN" alt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rPr>
                        <a:t>UCS-2000</a:t>
                      </a:r>
                      <a:endParaRPr 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altLang="zh-CN" sz="1200" u="none" strike="noStrike" dirty="0">
                          <a:effectLst/>
                        </a:rPr>
                        <a:t>6</a:t>
                      </a:r>
                      <a:r>
                        <a:rPr lang="zh-CN" altLang="en-US" sz="1200" u="none" strike="noStrike" dirty="0">
                          <a:effectLst/>
                        </a:rPr>
                        <a:t>千兆口，双</a:t>
                      </a:r>
                      <a:r>
                        <a:rPr lang="en-US" altLang="zh-CN" sz="1200" u="none" strike="noStrike" dirty="0">
                          <a:effectLst/>
                        </a:rPr>
                        <a:t>WAN</a:t>
                      </a:r>
                      <a:r>
                        <a:rPr lang="zh-CN" altLang="en-US" sz="1200" u="none" strike="noStrike" dirty="0">
                          <a:effectLst/>
                        </a:rPr>
                        <a:t>路由，负载均衡，防火墙，</a:t>
                      </a:r>
                      <a:r>
                        <a:rPr lang="en-US" altLang="zh-CN" sz="1200" u="none" strike="noStrike" dirty="0">
                          <a:effectLst/>
                        </a:rPr>
                        <a:t>OPENVPN</a:t>
                      </a:r>
                      <a:r>
                        <a:rPr lang="zh-CN" altLang="en-US" sz="1200" u="none" strike="noStrike" dirty="0" smtClean="0">
                          <a:effectLst/>
                        </a:rPr>
                        <a:t>，最大</a:t>
                      </a:r>
                      <a:r>
                        <a:rPr lang="zh-CN" altLang="en-US" sz="1200" u="none" strike="noStrike" dirty="0">
                          <a:effectLst/>
                        </a:rPr>
                        <a:t>可支持</a:t>
                      </a:r>
                      <a:r>
                        <a:rPr lang="en-US" altLang="zh-CN" sz="1200" u="none" strike="noStrike" dirty="0">
                          <a:effectLst/>
                        </a:rPr>
                        <a:t>1500</a:t>
                      </a:r>
                      <a:r>
                        <a:rPr lang="zh-CN" altLang="en-US" sz="1200" u="none" strike="noStrike" dirty="0">
                          <a:effectLst/>
                        </a:rPr>
                        <a:t>并发虚拟运营系统</a:t>
                      </a:r>
                      <a:endParaRPr lang="zh-CN" alt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rPr>
                        <a:t>10000</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dirty="0" smtClean="0">
                          <a:effectLst/>
                        </a:rPr>
                        <a:t>至强</a:t>
                      </a:r>
                      <a:r>
                        <a:rPr lang="en-US" sz="1200" u="none" strike="noStrike" dirty="0">
                          <a:effectLst/>
                        </a:rPr>
                        <a:t>E3 8</a:t>
                      </a:r>
                      <a:r>
                        <a:rPr lang="zh-CN" altLang="en-US" sz="1200" u="none" strike="noStrike" dirty="0">
                          <a:effectLst/>
                        </a:rPr>
                        <a:t>核</a:t>
                      </a:r>
                      <a:r>
                        <a:rPr lang="en-US" altLang="zh-CN" sz="1200" u="none" strike="noStrike" dirty="0">
                          <a:effectLst/>
                        </a:rPr>
                        <a:t>3.3</a:t>
                      </a:r>
                      <a:r>
                        <a:rPr lang="en-US" sz="1200" u="none" strike="noStrike" dirty="0">
                          <a:effectLst/>
                        </a:rPr>
                        <a:t>G,8G</a:t>
                      </a:r>
                      <a:r>
                        <a:rPr lang="zh-CN" altLang="en-US" sz="1200" u="none" strike="noStrike" dirty="0">
                          <a:effectLst/>
                        </a:rPr>
                        <a:t>内存</a:t>
                      </a:r>
                      <a:r>
                        <a:rPr lang="en-US" altLang="zh-CN" sz="1200" u="none" strike="noStrike" dirty="0">
                          <a:effectLst/>
                        </a:rPr>
                        <a:t>,128</a:t>
                      </a:r>
                      <a:r>
                        <a:rPr lang="en-US" sz="1200" u="none" strike="noStrike" dirty="0">
                          <a:effectLst/>
                        </a:rPr>
                        <a:t>G SSD</a:t>
                      </a:r>
                      <a:endParaRPr 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92416">
                <a:tc rowSpan="2">
                  <a:txBody>
                    <a:bodyPr/>
                    <a:lstStyle/>
                    <a:p>
                      <a:pPr algn="ctr" fontAlgn="ctr"/>
                      <a:r>
                        <a:rPr lang="zh-CN" altLang="en-US" sz="1200" u="none" strike="noStrike" dirty="0">
                          <a:effectLst/>
                        </a:rPr>
                        <a:t>呼叫</a:t>
                      </a:r>
                      <a:r>
                        <a:rPr lang="zh-CN" altLang="en-US" sz="1200" u="none" strike="noStrike" dirty="0" smtClean="0">
                          <a:effectLst/>
                        </a:rPr>
                        <a:t>中心</a:t>
                      </a:r>
                      <a:endParaRPr lang="en-US" altLang="zh-CN" sz="1200" u="none" strike="noStrike" dirty="0" smtClean="0">
                        <a:effectLst/>
                      </a:endParaRPr>
                    </a:p>
                    <a:p>
                      <a:pPr algn="ctr" fontAlgn="ctr"/>
                      <a:r>
                        <a:rPr lang="zh-CN" altLang="en-US" sz="1200" u="none" strike="noStrike" dirty="0" smtClean="0">
                          <a:effectLst/>
                        </a:rPr>
                        <a:t>许可证</a:t>
                      </a:r>
                      <a:endParaRPr lang="zh-CN" alt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u="none" strike="noStrike">
                          <a:effectLst/>
                        </a:rPr>
                        <a:t>基础模块</a:t>
                      </a:r>
                      <a:endParaRPr lang="zh-CN" altLang="en-US" sz="1200" b="0" i="0" u="none" strike="noStrike">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dirty="0">
                          <a:effectLst/>
                        </a:rPr>
                        <a:t>账户和权限管理、</a:t>
                      </a:r>
                      <a:r>
                        <a:rPr lang="en-US" altLang="zh-CN" sz="1200" u="none" strike="noStrike" dirty="0">
                          <a:effectLst/>
                        </a:rPr>
                        <a:t>PBX</a:t>
                      </a:r>
                      <a:r>
                        <a:rPr lang="zh-CN" altLang="en-US" sz="1200" u="none" strike="noStrike" dirty="0">
                          <a:effectLst/>
                        </a:rPr>
                        <a:t>管理、</a:t>
                      </a:r>
                      <a:r>
                        <a:rPr lang="en-US" altLang="zh-CN" sz="1200" u="none" strike="noStrike" dirty="0">
                          <a:effectLst/>
                        </a:rPr>
                        <a:t>PBX</a:t>
                      </a:r>
                      <a:r>
                        <a:rPr lang="zh-CN" altLang="en-US" sz="1200" u="none" strike="noStrike" dirty="0">
                          <a:effectLst/>
                        </a:rPr>
                        <a:t>高级管理、传真管理</a:t>
                      </a:r>
                      <a:r>
                        <a:rPr lang="en-US" altLang="zh-CN" sz="1200" u="none" strike="noStrike" dirty="0">
                          <a:effectLst/>
                        </a:rPr>
                        <a:t>(2</a:t>
                      </a:r>
                      <a:r>
                        <a:rPr lang="zh-CN" altLang="en-US" sz="1200" u="none" strike="noStrike" dirty="0">
                          <a:effectLst/>
                        </a:rPr>
                        <a:t>通道）、费率管理、报表统计、外呼营销、预拨号、呼叫中心高级管理、群发信息管理、系统日志、系统实时信息、系统设置、客户管理</a:t>
                      </a:r>
                      <a:endParaRPr lang="zh-CN" alt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smtClean="0">
                          <a:effectLst/>
                        </a:rPr>
                        <a:t>1000</a:t>
                      </a:r>
                      <a:r>
                        <a:rPr lang="zh-CN" altLang="en-US" sz="1200" u="none" strike="noStrike" dirty="0" smtClean="0">
                          <a:effectLst/>
                        </a:rPr>
                        <a:t>元</a:t>
                      </a:r>
                      <a:r>
                        <a:rPr lang="en-US" altLang="zh-CN" sz="1200" u="none" strike="noStrike" dirty="0" smtClean="0">
                          <a:effectLst/>
                        </a:rPr>
                        <a:t/>
                      </a:r>
                      <a:br>
                        <a:rPr lang="en-US" altLang="zh-CN" sz="1200" u="none" strike="noStrike" dirty="0" smtClean="0">
                          <a:effectLst/>
                        </a:rPr>
                      </a:br>
                      <a:r>
                        <a:rPr lang="en-US" altLang="zh-CN" sz="1200" u="none" strike="noStrike" dirty="0" smtClean="0">
                          <a:effectLst/>
                        </a:rPr>
                        <a:t>/</a:t>
                      </a:r>
                      <a:r>
                        <a:rPr lang="zh-CN" altLang="en-US" sz="1200" u="none" strike="noStrike" dirty="0" smtClean="0">
                          <a:effectLst/>
                        </a:rPr>
                        <a:t>坐席</a:t>
                      </a: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dirty="0">
                          <a:effectLst/>
                        </a:rPr>
                        <a:t>系统定制开发及与第三方系统对接</a:t>
                      </a:r>
                      <a:r>
                        <a:rPr lang="en-US" altLang="zh-CN" sz="1200" u="none" strike="noStrike" dirty="0">
                          <a:effectLst/>
                        </a:rPr>
                        <a:t>1500</a:t>
                      </a:r>
                      <a:r>
                        <a:rPr lang="zh-CN" altLang="en-US" sz="1200" u="none" strike="noStrike" dirty="0">
                          <a:effectLst/>
                        </a:rPr>
                        <a:t>元</a:t>
                      </a:r>
                      <a:r>
                        <a:rPr lang="en-US" altLang="zh-CN" sz="1200" u="none" strike="noStrike" dirty="0">
                          <a:effectLst/>
                        </a:rPr>
                        <a:t>/</a:t>
                      </a:r>
                      <a:r>
                        <a:rPr lang="zh-CN" altLang="en-US" sz="1200" u="none" strike="noStrike" dirty="0">
                          <a:effectLst/>
                        </a:rPr>
                        <a:t>工程师</a:t>
                      </a:r>
                      <a:r>
                        <a:rPr lang="en-US" altLang="zh-CN" sz="1200" u="none" strike="noStrike" dirty="0">
                          <a:effectLst/>
                        </a:rPr>
                        <a:t>/</a:t>
                      </a:r>
                      <a:r>
                        <a:rPr lang="zh-CN" altLang="en-US" sz="1200" u="none" strike="noStrike" dirty="0">
                          <a:effectLst/>
                        </a:rPr>
                        <a:t>日，</a:t>
                      </a:r>
                      <a:br>
                        <a:rPr lang="zh-CN" altLang="en-US" sz="1200" u="none" strike="noStrike" dirty="0">
                          <a:effectLst/>
                        </a:rPr>
                      </a:br>
                      <a:r>
                        <a:rPr lang="zh-CN" altLang="en-US" sz="1200" u="none" strike="noStrike" dirty="0">
                          <a:effectLst/>
                        </a:rPr>
                        <a:t>现场安装及培训</a:t>
                      </a:r>
                      <a:r>
                        <a:rPr lang="en-US" altLang="zh-CN" sz="1200" u="none" strike="noStrike" dirty="0">
                          <a:effectLst/>
                        </a:rPr>
                        <a:t>800</a:t>
                      </a:r>
                      <a:r>
                        <a:rPr lang="zh-CN" altLang="en-US" sz="1200" u="none" strike="noStrike" dirty="0">
                          <a:effectLst/>
                        </a:rPr>
                        <a:t>元</a:t>
                      </a:r>
                      <a:r>
                        <a:rPr lang="en-US" altLang="zh-CN" sz="1200" u="none" strike="noStrike" dirty="0">
                          <a:effectLst/>
                        </a:rPr>
                        <a:t>/</a:t>
                      </a:r>
                      <a:r>
                        <a:rPr lang="zh-CN" altLang="en-US" sz="1200" u="none" strike="noStrike" dirty="0">
                          <a:effectLst/>
                        </a:rPr>
                        <a:t>工程师</a:t>
                      </a:r>
                      <a:r>
                        <a:rPr lang="en-US" altLang="zh-CN" sz="1200" u="none" strike="noStrike" dirty="0">
                          <a:effectLst/>
                        </a:rPr>
                        <a:t>/</a:t>
                      </a:r>
                      <a:r>
                        <a:rPr lang="zh-CN" altLang="en-US" sz="1200" u="none" strike="noStrike" dirty="0">
                          <a:effectLst/>
                        </a:rPr>
                        <a:t>日，外地交通费实报实销</a:t>
                      </a:r>
                      <a:endParaRPr lang="zh-CN" alt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9115">
                <a:tc vMerge="1">
                  <a:txBody>
                    <a:bodyPr/>
                    <a:lstStyle/>
                    <a:p>
                      <a:endParaRPr lang="zh-CN" altLang="en-US"/>
                    </a:p>
                  </a:txBody>
                  <a:tcPr/>
                </a:tc>
                <a:tc>
                  <a:txBody>
                    <a:bodyPr/>
                    <a:lstStyle/>
                    <a:p>
                      <a:pPr algn="ctr" fontAlgn="ctr"/>
                      <a:r>
                        <a:rPr lang="zh-CN" altLang="en-US" sz="1200" u="none" strike="noStrike" dirty="0">
                          <a:effectLst/>
                        </a:rPr>
                        <a:t>扩展模块</a:t>
                      </a:r>
                      <a:endParaRPr lang="zh-CN" alt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dirty="0">
                          <a:effectLst/>
                        </a:rPr>
                        <a:t>问卷管理、呼入客服、</a:t>
                      </a:r>
                      <a:r>
                        <a:rPr lang="en-US" altLang="zh-CN" sz="1200" u="none" strike="noStrike" dirty="0">
                          <a:effectLst/>
                        </a:rPr>
                        <a:t>BPO</a:t>
                      </a:r>
                      <a:r>
                        <a:rPr lang="zh-CN" altLang="en-US" sz="1200" u="none" strike="noStrike" dirty="0">
                          <a:effectLst/>
                        </a:rPr>
                        <a:t>管理、财务统计、虚拟呼叫中心、工单管理、知识库、电子商务、库存管理</a:t>
                      </a:r>
                      <a:endParaRPr lang="zh-CN" alt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u="none" strike="noStrike" dirty="0" smtClean="0">
                          <a:effectLst/>
                        </a:rPr>
                        <a:t>600</a:t>
                      </a:r>
                      <a:r>
                        <a:rPr lang="zh-CN" altLang="en-US" sz="1200" u="none" strike="noStrike" dirty="0" smtClean="0">
                          <a:effectLst/>
                        </a:rPr>
                        <a:t>元</a:t>
                      </a:r>
                      <a:r>
                        <a:rPr lang="en-US" altLang="zh-CN" sz="1200" u="none" strike="noStrike" dirty="0" smtClean="0">
                          <a:effectLst/>
                        </a:rPr>
                        <a:t>/</a:t>
                      </a:r>
                      <a:r>
                        <a:rPr lang="zh-CN" altLang="en-US" sz="1200" u="none" strike="noStrike" dirty="0" smtClean="0">
                          <a:effectLst/>
                        </a:rPr>
                        <a:t>坐席</a:t>
                      </a:r>
                      <a:endParaRPr lang="en-US" altLang="zh-CN" sz="1200" b="0" i="0" u="none" strike="noStrike" dirty="0" smtClean="0">
                        <a:solidFill>
                          <a:srgbClr val="0D0D0D"/>
                        </a:solidFill>
                        <a:effectLst/>
                        <a:latin typeface="微软雅黑" panose="020B0503020204020204" pitchFamily="34" charset="-122"/>
                        <a:ea typeface="微软雅黑" panose="020B0503020204020204" pitchFamily="34" charset="-122"/>
                      </a:endParaRPr>
                    </a:p>
                    <a:p>
                      <a:pPr algn="ctr" fontAlgn="ctr"/>
                      <a:endParaRPr lang="en-US" altLang="zh-CN"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200" u="none" strike="noStrike" dirty="0" smtClean="0">
                          <a:effectLst/>
                        </a:rPr>
                        <a:t>系统定制开发及与第三方系统对接</a:t>
                      </a:r>
                      <a:r>
                        <a:rPr lang="en-US" altLang="zh-CN" sz="1200" u="none" strike="noStrike" dirty="0" smtClean="0">
                          <a:effectLst/>
                        </a:rPr>
                        <a:t>1500</a:t>
                      </a:r>
                      <a:r>
                        <a:rPr lang="zh-CN" altLang="en-US" sz="1200" u="none" strike="noStrike" dirty="0" smtClean="0">
                          <a:effectLst/>
                        </a:rPr>
                        <a:t>元</a:t>
                      </a:r>
                      <a:r>
                        <a:rPr lang="en-US" altLang="zh-CN" sz="1200" u="none" strike="noStrike" dirty="0" smtClean="0">
                          <a:effectLst/>
                        </a:rPr>
                        <a:t>/</a:t>
                      </a:r>
                      <a:r>
                        <a:rPr lang="zh-CN" altLang="en-US" sz="1200" u="none" strike="noStrike" dirty="0" smtClean="0">
                          <a:effectLst/>
                        </a:rPr>
                        <a:t>工程师</a:t>
                      </a:r>
                      <a:r>
                        <a:rPr lang="en-US" altLang="zh-CN" sz="1200" u="none" strike="noStrike" dirty="0" smtClean="0">
                          <a:effectLst/>
                        </a:rPr>
                        <a:t>/</a:t>
                      </a:r>
                      <a:r>
                        <a:rPr lang="zh-CN" altLang="en-US" sz="1200" u="none" strike="noStrike" dirty="0" smtClean="0">
                          <a:effectLst/>
                        </a:rPr>
                        <a:t>日，</a:t>
                      </a:r>
                      <a:br>
                        <a:rPr lang="zh-CN" altLang="en-US" sz="1200" u="none" strike="noStrike" dirty="0" smtClean="0">
                          <a:effectLst/>
                        </a:rPr>
                      </a:br>
                      <a:r>
                        <a:rPr lang="zh-CN" altLang="en-US" sz="1200" u="none" strike="noStrike" dirty="0" smtClean="0">
                          <a:effectLst/>
                        </a:rPr>
                        <a:t>现场安装及培训</a:t>
                      </a:r>
                      <a:r>
                        <a:rPr lang="en-US" altLang="zh-CN" sz="1200" u="none" strike="noStrike" dirty="0" smtClean="0">
                          <a:effectLst/>
                        </a:rPr>
                        <a:t>800</a:t>
                      </a:r>
                      <a:r>
                        <a:rPr lang="zh-CN" altLang="en-US" sz="1200" u="none" strike="noStrike" dirty="0" smtClean="0">
                          <a:effectLst/>
                        </a:rPr>
                        <a:t>元</a:t>
                      </a:r>
                      <a:r>
                        <a:rPr lang="en-US" altLang="zh-CN" sz="1200" u="none" strike="noStrike" dirty="0" smtClean="0">
                          <a:effectLst/>
                        </a:rPr>
                        <a:t>/</a:t>
                      </a:r>
                      <a:r>
                        <a:rPr lang="zh-CN" altLang="en-US" sz="1200" u="none" strike="noStrike" dirty="0" smtClean="0">
                          <a:effectLst/>
                        </a:rPr>
                        <a:t>工程师</a:t>
                      </a:r>
                      <a:r>
                        <a:rPr lang="en-US" altLang="zh-CN" sz="1200" u="none" strike="noStrike" dirty="0" smtClean="0">
                          <a:effectLst/>
                        </a:rPr>
                        <a:t>/</a:t>
                      </a:r>
                      <a:r>
                        <a:rPr lang="zh-CN" altLang="en-US" sz="1200" u="none" strike="noStrike" dirty="0" smtClean="0">
                          <a:effectLst/>
                        </a:rPr>
                        <a:t>日，外地交通费实报实销</a:t>
                      </a:r>
                      <a:endParaRPr lang="zh-CN" altLang="en-US" sz="1200" b="0" i="0" u="none" strike="noStrike" dirty="0">
                        <a:solidFill>
                          <a:srgbClr val="0D0D0D"/>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标题 5"/>
          <p:cNvSpPr txBox="1">
            <a:spLocks/>
          </p:cNvSpPr>
          <p:nvPr/>
        </p:nvSpPr>
        <p:spPr>
          <a:xfrm>
            <a:off x="539552" y="332656"/>
            <a:ext cx="8229600" cy="731485"/>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zh-CN" altLang="en-US" kern="0" dirty="0" smtClean="0"/>
              <a:t>产品总览 </a:t>
            </a:r>
            <a:r>
              <a:rPr lang="en-US" altLang="zh-CN" kern="0" dirty="0" smtClean="0"/>
              <a:t>—</a:t>
            </a:r>
            <a:r>
              <a:rPr lang="zh-CN" altLang="en-US" sz="2400" kern="0" dirty="0"/>
              <a:t>价格及配置表</a:t>
            </a:r>
          </a:p>
          <a:p>
            <a:endParaRPr lang="zh-CN" altLang="en-US" sz="2400" kern="0" dirty="0" smtClean="0"/>
          </a:p>
        </p:txBody>
      </p:sp>
    </p:spTree>
    <p:extLst>
      <p:ext uri="{BB962C8B-B14F-4D97-AF65-F5344CB8AC3E}">
        <p14:creationId xmlns:p14="http://schemas.microsoft.com/office/powerpoint/2010/main" val="31088442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1" name="标题 5"/>
          <p:cNvSpPr>
            <a:spLocks noGrp="1"/>
          </p:cNvSpPr>
          <p:nvPr>
            <p:ph type="title"/>
          </p:nvPr>
        </p:nvSpPr>
        <p:spPr/>
        <p:txBody>
          <a:bodyPr/>
          <a:lstStyle/>
          <a:p>
            <a:pPr eaLnBrk="1" hangingPunct="1"/>
            <a:r>
              <a:rPr lang="zh-CN" altLang="en-US" smtClean="0"/>
              <a:t>公司简介</a:t>
            </a:r>
          </a:p>
        </p:txBody>
      </p:sp>
      <p:sp>
        <p:nvSpPr>
          <p:cNvPr id="32772" name="内容占位符 10"/>
          <p:cNvSpPr>
            <a:spLocks noGrp="1"/>
          </p:cNvSpPr>
          <p:nvPr>
            <p:ph idx="1"/>
          </p:nvPr>
        </p:nvSpPr>
        <p:spPr>
          <a:xfrm>
            <a:off x="467545" y="1412776"/>
            <a:ext cx="8229600" cy="4680520"/>
          </a:xfrm>
        </p:spPr>
        <p:txBody>
          <a:bodyPr/>
          <a:lstStyle/>
          <a:p>
            <a:pPr>
              <a:buFont typeface="Wingdings" pitchFamily="2" charset="2"/>
              <a:buChar char="n"/>
            </a:pPr>
            <a:r>
              <a:rPr lang="zh-CN" altLang="en-US" sz="1400" dirty="0" smtClean="0"/>
              <a:t>上海澍品信息科技有限公司 （</a:t>
            </a:r>
            <a:r>
              <a:rPr lang="en-US" altLang="zh-CN" sz="1400" dirty="0" smtClean="0"/>
              <a:t>SIP Technologies) </a:t>
            </a:r>
            <a:r>
              <a:rPr lang="zh-CN" altLang="en-US" sz="1400" dirty="0" smtClean="0"/>
              <a:t>是一家以通讯为核心，专注于呼叫中心和融合通信产品研发、制造和销售的高科技企业。公司自</a:t>
            </a:r>
            <a:r>
              <a:rPr lang="en-US" altLang="zh-CN" sz="1400" dirty="0" smtClean="0"/>
              <a:t>2008</a:t>
            </a:r>
            <a:r>
              <a:rPr lang="zh-CN" altLang="en-US" sz="1400" dirty="0" smtClean="0"/>
              <a:t>年成立以来，始终坚持以技术创新为原动力，以个性化的呼叫中心定制方案提高客户之间的沟通效率，通过帮助客户的成功促进公司快速成长 与发展。公司聚集了一大批高素质人才，核心工程师具有国际一流通讯企业多年研发和管理经验。公司一直紧跟技术发展方向，在产品第三方开发接口、呼叫中心集 群管理与云计算等技术领域已经达到行业领先水平，目前</a:t>
            </a:r>
            <a:r>
              <a:rPr lang="en-US" altLang="zh-CN" sz="1400" dirty="0" smtClean="0"/>
              <a:t>UCServer-CC</a:t>
            </a:r>
            <a:r>
              <a:rPr lang="zh-CN" altLang="en-US" sz="1400" dirty="0" smtClean="0"/>
              <a:t>系列全线产品可平滑迁移至</a:t>
            </a:r>
            <a:r>
              <a:rPr lang="en-US" altLang="zh-CN" sz="1400" dirty="0" smtClean="0"/>
              <a:t>IMS</a:t>
            </a:r>
            <a:r>
              <a:rPr lang="zh-CN" altLang="en-US" sz="1400" dirty="0" smtClean="0"/>
              <a:t>网络。</a:t>
            </a:r>
            <a:endParaRPr lang="en-US" altLang="zh-CN" sz="1400" dirty="0" smtClean="0"/>
          </a:p>
          <a:p>
            <a:pPr>
              <a:buFont typeface="Wingdings" pitchFamily="2" charset="2"/>
              <a:buChar char="n"/>
            </a:pPr>
            <a:endParaRPr lang="zh-CN" altLang="en-US" sz="1400" dirty="0" smtClean="0"/>
          </a:p>
          <a:p>
            <a:pPr>
              <a:buFont typeface="Wingdings" pitchFamily="2" charset="2"/>
              <a:buChar char="n"/>
            </a:pPr>
            <a:r>
              <a:rPr lang="zh-CN" altLang="en-US" sz="1400" dirty="0" smtClean="0"/>
              <a:t>截至</a:t>
            </a:r>
            <a:r>
              <a:rPr lang="en-US" altLang="zh-CN" sz="1400" dirty="0" smtClean="0"/>
              <a:t>2013</a:t>
            </a:r>
            <a:r>
              <a:rPr lang="zh-CN" altLang="en-US" sz="1400" dirty="0" smtClean="0"/>
              <a:t>年</a:t>
            </a:r>
            <a:r>
              <a:rPr lang="en-US" altLang="zh-CN" sz="1400" dirty="0" smtClean="0"/>
              <a:t>10</a:t>
            </a:r>
            <a:r>
              <a:rPr lang="zh-CN" altLang="en-US" sz="1400" dirty="0" smtClean="0"/>
              <a:t>月，澍品科技累计为全国</a:t>
            </a:r>
            <a:r>
              <a:rPr lang="en-US" altLang="zh-CN" sz="1400" dirty="0" smtClean="0"/>
              <a:t>300</a:t>
            </a:r>
            <a:r>
              <a:rPr lang="zh-CN" altLang="en-US" sz="1400" dirty="0" smtClean="0"/>
              <a:t>多家客户提供呼叫中心产品和服务，每天有超过</a:t>
            </a:r>
            <a:r>
              <a:rPr lang="en-US" altLang="zh-CN" sz="1400" dirty="0" smtClean="0"/>
              <a:t>200</a:t>
            </a:r>
            <a:r>
              <a:rPr lang="zh-CN" altLang="en-US" sz="1400" dirty="0" smtClean="0"/>
              <a:t>万个电话通过澍品科技的呼叫中心系统办理咨询、购 物、售后、旅游出行、股票交易、汽车销售、维修等服务。澍品科技</a:t>
            </a:r>
            <a:r>
              <a:rPr lang="en-US" altLang="zh-CN" sz="1400" dirty="0" smtClean="0"/>
              <a:t>UCServer</a:t>
            </a:r>
            <a:r>
              <a:rPr lang="zh-CN" altLang="en-US" sz="1400" dirty="0" smtClean="0"/>
              <a:t>系列呼叫中心产品已广泛应用于通信运营商、政府、电视购物、快递物流、金 融、旅游票务、交通、电力、教育等多个行业。</a:t>
            </a:r>
            <a:endParaRPr lang="en-US" altLang="zh-CN" sz="1400" dirty="0" smtClean="0"/>
          </a:p>
          <a:p>
            <a:pPr marL="0" indent="0">
              <a:buNone/>
            </a:pPr>
            <a:endParaRPr lang="zh-CN" altLang="en-US" sz="1400" dirty="0" smtClean="0"/>
          </a:p>
          <a:p>
            <a:pPr>
              <a:buFont typeface="Wingdings" pitchFamily="2" charset="2"/>
              <a:buChar char="n"/>
            </a:pPr>
            <a:r>
              <a:rPr lang="en-US" altLang="zh-CN" sz="1400" dirty="0" smtClean="0"/>
              <a:t>UCServer </a:t>
            </a:r>
            <a:r>
              <a:rPr lang="zh-CN" altLang="en-US" sz="1400" dirty="0" smtClean="0"/>
              <a:t>顾名思义，就是融合通信服务器的意思，澍品科技自</a:t>
            </a:r>
            <a:r>
              <a:rPr lang="en-US" altLang="zh-CN" sz="1400" dirty="0" smtClean="0"/>
              <a:t>2008</a:t>
            </a:r>
            <a:r>
              <a:rPr lang="zh-CN" altLang="en-US" sz="1400" dirty="0" smtClean="0"/>
              <a:t>年开始深耕国内网络通信市场，深知中小企业在数据和语音等新技术应用上存在资金和人力资源不足的情况，所以研发出低成本、多功能和卓越稳定的</a:t>
            </a:r>
            <a:r>
              <a:rPr lang="en-US" altLang="zh-CN" sz="1400" dirty="0" smtClean="0"/>
              <a:t>UCServer</a:t>
            </a:r>
            <a:r>
              <a:rPr lang="zh-CN" altLang="en-US" sz="1400" dirty="0" smtClean="0"/>
              <a:t>系列产品，主要有以下</a:t>
            </a:r>
            <a:r>
              <a:rPr lang="en-US" altLang="zh-CN" sz="1400" dirty="0" smtClean="0"/>
              <a:t>2</a:t>
            </a:r>
            <a:r>
              <a:rPr lang="zh-CN" altLang="en-US" sz="1400" dirty="0" smtClean="0"/>
              <a:t>大体系：</a:t>
            </a:r>
            <a:endParaRPr lang="en-US" altLang="zh-CN" sz="1400" dirty="0" smtClean="0"/>
          </a:p>
          <a:p>
            <a:pPr marL="0" indent="0">
              <a:buNone/>
            </a:pPr>
            <a:endParaRPr lang="zh-CN" altLang="en-US" sz="1400" dirty="0" smtClean="0"/>
          </a:p>
          <a:p>
            <a:pPr marL="628650" lvl="1" indent="-228600">
              <a:buAutoNum type="arabicPeriod"/>
            </a:pPr>
            <a:r>
              <a:rPr lang="en-US" altLang="zh-CN" sz="1200" dirty="0" smtClean="0">
                <a:solidFill>
                  <a:srgbClr val="0070C0"/>
                </a:solidFill>
              </a:rPr>
              <a:t>UCServer-FW</a:t>
            </a:r>
            <a:r>
              <a:rPr lang="zh-CN" altLang="en-US" sz="1200" dirty="0" smtClean="0">
                <a:solidFill>
                  <a:srgbClr val="0070C0"/>
                </a:solidFill>
              </a:rPr>
              <a:t>，以硬件防火墙为主体的多功能一体机，主要满足</a:t>
            </a:r>
            <a:r>
              <a:rPr lang="en-US" altLang="zh-CN" sz="1200" dirty="0" smtClean="0">
                <a:solidFill>
                  <a:srgbClr val="0070C0"/>
                </a:solidFill>
              </a:rPr>
              <a:t>500</a:t>
            </a:r>
            <a:r>
              <a:rPr lang="zh-CN" altLang="en-US" sz="1200" dirty="0" smtClean="0">
                <a:solidFill>
                  <a:srgbClr val="0070C0"/>
                </a:solidFill>
              </a:rPr>
              <a:t>人以下的企业上网和语音的应用，涵盖企业上网及语音通信的所有功能，多</a:t>
            </a:r>
            <a:r>
              <a:rPr lang="en-US" altLang="zh-CN" sz="1200" dirty="0" smtClean="0">
                <a:solidFill>
                  <a:srgbClr val="0070C0"/>
                </a:solidFill>
              </a:rPr>
              <a:t>WAN</a:t>
            </a:r>
            <a:r>
              <a:rPr lang="zh-CN" altLang="en-US" sz="1200" dirty="0" smtClean="0">
                <a:solidFill>
                  <a:srgbClr val="0070C0"/>
                </a:solidFill>
              </a:rPr>
              <a:t>路由器、</a:t>
            </a:r>
            <a:r>
              <a:rPr lang="en-US" altLang="zh-CN" sz="1200" dirty="0" smtClean="0">
                <a:solidFill>
                  <a:srgbClr val="0070C0"/>
                </a:solidFill>
              </a:rPr>
              <a:t>VPN</a:t>
            </a:r>
            <a:r>
              <a:rPr lang="zh-CN" altLang="en-US" sz="1200" dirty="0" smtClean="0">
                <a:solidFill>
                  <a:srgbClr val="0070C0"/>
                </a:solidFill>
              </a:rPr>
              <a:t>服务器、上网行为管理和</a:t>
            </a:r>
            <a:r>
              <a:rPr lang="en-US" altLang="zh-CN" sz="1200" dirty="0" smtClean="0">
                <a:solidFill>
                  <a:srgbClr val="0070C0"/>
                </a:solidFill>
              </a:rPr>
              <a:t>IPPBX</a:t>
            </a:r>
            <a:r>
              <a:rPr lang="zh-CN" altLang="en-US" sz="1200" dirty="0" smtClean="0">
                <a:solidFill>
                  <a:srgbClr val="0070C0"/>
                </a:solidFill>
              </a:rPr>
              <a:t>系统。</a:t>
            </a:r>
            <a:endParaRPr lang="en-US" altLang="zh-CN" sz="1200" dirty="0" smtClean="0">
              <a:solidFill>
                <a:srgbClr val="0070C0"/>
              </a:solidFill>
            </a:endParaRPr>
          </a:p>
          <a:p>
            <a:pPr marL="628650" lvl="1" indent="-228600">
              <a:buAutoNum type="arabicPeriod"/>
            </a:pPr>
            <a:endParaRPr lang="en-US" altLang="zh-CN" sz="1200" dirty="0" smtClean="0">
              <a:solidFill>
                <a:srgbClr val="0070C0"/>
              </a:solidFill>
            </a:endParaRPr>
          </a:p>
          <a:p>
            <a:pPr marL="628650" lvl="1" indent="-228600">
              <a:buAutoNum type="arabicPeriod"/>
            </a:pPr>
            <a:r>
              <a:rPr lang="en-US" altLang="zh-CN" sz="1200" dirty="0" smtClean="0">
                <a:solidFill>
                  <a:srgbClr val="0070C0"/>
                </a:solidFill>
              </a:rPr>
              <a:t>UCServer-CC, </a:t>
            </a:r>
            <a:r>
              <a:rPr lang="zh-CN" altLang="en-US" sz="1200" dirty="0" smtClean="0">
                <a:solidFill>
                  <a:srgbClr val="0070C0"/>
                </a:solidFill>
              </a:rPr>
              <a:t>以呼叫中心为主体的多功能一体机，主要满足</a:t>
            </a:r>
            <a:r>
              <a:rPr lang="en-US" altLang="zh-CN" sz="1200" dirty="0">
                <a:solidFill>
                  <a:srgbClr val="0070C0"/>
                </a:solidFill>
              </a:rPr>
              <a:t>3</a:t>
            </a:r>
            <a:r>
              <a:rPr lang="en-US" altLang="zh-CN" sz="1200" dirty="0" smtClean="0">
                <a:solidFill>
                  <a:srgbClr val="0070C0"/>
                </a:solidFill>
              </a:rPr>
              <a:t>00</a:t>
            </a:r>
            <a:r>
              <a:rPr lang="zh-CN" altLang="en-US" sz="1200" dirty="0" smtClean="0">
                <a:solidFill>
                  <a:srgbClr val="0070C0"/>
                </a:solidFill>
              </a:rPr>
              <a:t>座席规模的电话营销企业或客服中心语音的应用，具备智能外呼系统、报表分析、电话录音、问卷访谈和</a:t>
            </a:r>
            <a:r>
              <a:rPr lang="en-US" altLang="zh-CN" sz="1200" dirty="0" smtClean="0">
                <a:solidFill>
                  <a:srgbClr val="0070C0"/>
                </a:solidFill>
              </a:rPr>
              <a:t>IPPBX</a:t>
            </a:r>
            <a:r>
              <a:rPr lang="zh-CN" altLang="en-US" sz="1200" dirty="0" smtClean="0">
                <a:solidFill>
                  <a:srgbClr val="0070C0"/>
                </a:solidFill>
              </a:rPr>
              <a:t>等超强功能。</a:t>
            </a:r>
            <a:endParaRPr lang="zh-CN" altLang="en-US" sz="1200" dirty="0">
              <a:solidFill>
                <a:srgbClr val="0070C0"/>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标题 5"/>
          <p:cNvSpPr>
            <a:spLocks noGrp="1"/>
          </p:cNvSpPr>
          <p:nvPr>
            <p:ph type="title"/>
          </p:nvPr>
        </p:nvSpPr>
        <p:spPr>
          <a:xfrm>
            <a:off x="395536" y="908720"/>
            <a:ext cx="8229600" cy="850106"/>
          </a:xfrm>
        </p:spPr>
        <p:txBody>
          <a:bodyPr/>
          <a:lstStyle/>
          <a:p>
            <a:pPr eaLnBrk="1" hangingPunct="1"/>
            <a:r>
              <a:rPr lang="zh-CN" altLang="en-US" dirty="0" smtClean="0"/>
              <a:t>系统演示</a:t>
            </a:r>
          </a:p>
        </p:txBody>
      </p:sp>
      <p:sp>
        <p:nvSpPr>
          <p:cNvPr id="5" name="Text Box 100"/>
          <p:cNvSpPr txBox="1">
            <a:spLocks noChangeArrowheads="1"/>
          </p:cNvSpPr>
          <p:nvPr/>
        </p:nvSpPr>
        <p:spPr bwMode="auto">
          <a:xfrm>
            <a:off x="755576" y="2276872"/>
            <a:ext cx="6696744" cy="2169825"/>
          </a:xfrm>
          <a:prstGeom prst="rect">
            <a:avLst/>
          </a:prstGeom>
          <a:noFill/>
          <a:ln w="9525">
            <a:noFill/>
            <a:miter lim="800000"/>
            <a:headEnd/>
            <a:tailEnd/>
          </a:ln>
          <a:effectLst/>
        </p:spPr>
        <p:txBody>
          <a:bodyPr wrap="square">
            <a:spAutoFit/>
          </a:bodyPr>
          <a:lstStyle/>
          <a:p>
            <a:pPr>
              <a:spcBef>
                <a:spcPct val="50000"/>
              </a:spcBef>
            </a:pPr>
            <a:r>
              <a:rPr lang="zh-CN" altLang="en-US"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演示系统：</a:t>
            </a:r>
            <a:endParaRPr lang="en-US" altLang="zh-CN"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endParaRPr>
          </a:p>
          <a:p>
            <a:pPr>
              <a:spcBef>
                <a:spcPct val="50000"/>
              </a:spcBef>
            </a:pPr>
            <a:r>
              <a:rPr lang="zh-CN" altLang="en-US"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用户名：</a:t>
            </a:r>
            <a:r>
              <a:rPr lang="en-US" altLang="zh-CN"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demo, </a:t>
            </a:r>
            <a:r>
              <a:rPr lang="zh-CN" altLang="en-US"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密码：</a:t>
            </a:r>
            <a:r>
              <a:rPr lang="en-US" altLang="zh-CN"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demo </a:t>
            </a:r>
          </a:p>
          <a:p>
            <a:pPr>
              <a:spcBef>
                <a:spcPct val="50000"/>
              </a:spcBef>
            </a:pPr>
            <a:r>
              <a:rPr lang="zh-CN" altLang="en-US"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电信入口：</a:t>
            </a:r>
            <a:r>
              <a:rPr lang="en-US" altLang="zh-CN"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http://ctc.cloudcc.cc:5678/demo</a:t>
            </a:r>
            <a:br>
              <a:rPr lang="en-US" altLang="zh-CN"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br>
            <a:r>
              <a:rPr lang="zh-CN" altLang="en-US"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联通入口：</a:t>
            </a:r>
            <a:r>
              <a:rPr lang="en-US" altLang="zh-CN" dirty="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 http://ctc.cloudcc.cc:5678/demo</a:t>
            </a:r>
          </a:p>
          <a:p>
            <a:pPr>
              <a:spcBef>
                <a:spcPct val="50000"/>
              </a:spcBef>
            </a:pPr>
            <a:r>
              <a:rPr lang="zh-CN" altLang="en-US"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演示系统仅是提供系统功能及界面的演示，在没有部署防火墙一体机的情况下，难以保证互联网通话品质。</a:t>
            </a:r>
            <a:endParaRPr lang="en-US" altLang="zh-CN" dirty="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TextBox 4"/>
          <p:cNvSpPr txBox="1"/>
          <p:nvPr/>
        </p:nvSpPr>
        <p:spPr>
          <a:xfrm>
            <a:off x="395536" y="4810854"/>
            <a:ext cx="8208912" cy="307777"/>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zh-CN" altLang="en-US" sz="1400" b="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电话：</a:t>
            </a:r>
            <a:r>
              <a:rPr lang="en-US" altLang="zh-CN" sz="1400" b="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400-889-6109</a:t>
            </a:r>
            <a:r>
              <a:rPr lang="zh-CN" altLang="en-US" sz="1400" b="0" baseline="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邮件：</a:t>
            </a:r>
            <a:r>
              <a:rPr lang="en-US" altLang="zh-CN" sz="1400" b="0" baseline="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sales@ucserver.cc  </a:t>
            </a:r>
            <a:r>
              <a:rPr lang="zh-CN" altLang="en-US" sz="1400" b="0" baseline="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网站</a:t>
            </a:r>
            <a:r>
              <a:rPr lang="en-US" altLang="zh-CN" sz="1400" b="0" baseline="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1400" b="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www.ucserver.cc  </a:t>
            </a:r>
            <a:r>
              <a:rPr lang="zh-CN" altLang="en-US" sz="1400" b="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微信：</a:t>
            </a:r>
            <a:r>
              <a:rPr lang="en-US" altLang="zh-CN" sz="1400" b="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UCS021</a:t>
            </a:r>
            <a:endParaRPr lang="zh-CN" altLang="en-US" sz="14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80705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8"/>
          <p:cNvSpPr txBox="1">
            <a:spLocks noChangeArrowheads="1"/>
          </p:cNvSpPr>
          <p:nvPr/>
        </p:nvSpPr>
        <p:spPr bwMode="auto">
          <a:xfrm>
            <a:off x="251519" y="2564905"/>
            <a:ext cx="5257800" cy="1384995"/>
          </a:xfrm>
          <a:prstGeom prst="rect">
            <a:avLst/>
          </a:prstGeom>
          <a:noFill/>
          <a:ln w="9525">
            <a:noFill/>
            <a:miter lim="800000"/>
            <a:headEnd/>
            <a:tailEnd/>
          </a:ln>
          <a:effectLst/>
        </p:spPr>
        <p:txBody>
          <a:bodyPr wrap="square">
            <a:spAutoFit/>
          </a:bodyPr>
          <a:lstStyle/>
          <a:p>
            <a:pPr>
              <a:spcBef>
                <a:spcPct val="50000"/>
              </a:spcBef>
            </a:pPr>
            <a:r>
              <a:rPr lang="en-US" altLang="zh-CN" sz="4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Thank you!</a:t>
            </a:r>
          </a:p>
          <a:p>
            <a:pPr>
              <a:spcBef>
                <a:spcPct val="50000"/>
              </a:spcBef>
            </a:pPr>
            <a:r>
              <a:rPr lang="zh-CN" altLang="en-US" sz="24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谢谢及答疑</a:t>
            </a: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 name="Text Box 100"/>
          <p:cNvSpPr txBox="1">
            <a:spLocks noChangeArrowheads="1"/>
          </p:cNvSpPr>
          <p:nvPr/>
        </p:nvSpPr>
        <p:spPr bwMode="auto">
          <a:xfrm>
            <a:off x="3131840" y="5711025"/>
            <a:ext cx="2976736" cy="369332"/>
          </a:xfrm>
          <a:prstGeom prst="rect">
            <a:avLst/>
          </a:prstGeom>
          <a:noFill/>
          <a:ln w="9525">
            <a:noFill/>
            <a:miter lim="800000"/>
            <a:headEnd/>
            <a:tailEnd/>
          </a:ln>
          <a:effectLst/>
        </p:spPr>
        <p:txBody>
          <a:bodyPr wrap="square">
            <a:spAutoFit/>
          </a:bodyPr>
          <a:lstStyle/>
          <a:p>
            <a:pPr>
              <a:spcBef>
                <a:spcPct val="50000"/>
              </a:spcBef>
            </a:pPr>
            <a:r>
              <a:rPr lang="zh-CN" altLang="en-US"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rPr>
              <a:t>上海澍品信息科技有限公司</a:t>
            </a:r>
            <a:endParaRPr lang="en-US" altLang="zh-CN" dirty="0" smtClean="0">
              <a:solidFill>
                <a:schemeClr val="tx1">
                  <a:lumMod val="95000"/>
                  <a:lumOff val="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3068960"/>
            <a:ext cx="3998218" cy="156819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778098"/>
          </a:xfrm>
        </p:spPr>
        <p:txBody>
          <a:bodyPr/>
          <a:lstStyle/>
          <a:p>
            <a:r>
              <a:rPr lang="zh-CN" altLang="en-US" dirty="0" smtClean="0"/>
              <a:t>集企业</a:t>
            </a:r>
            <a:r>
              <a:rPr lang="en-US" altLang="zh-CN" dirty="0" smtClean="0"/>
              <a:t>90%</a:t>
            </a:r>
            <a:r>
              <a:rPr lang="zh-CN" altLang="en-US" dirty="0" smtClean="0"/>
              <a:t>的应用大成于一身</a:t>
            </a:r>
            <a:endParaRPr lang="zh-CN" altLang="en-US" dirty="0"/>
          </a:p>
        </p:txBody>
      </p:sp>
      <p:graphicFrame>
        <p:nvGraphicFramePr>
          <p:cNvPr id="4" name="内容占位符 3"/>
          <p:cNvGraphicFramePr>
            <a:graphicFrameLocks noGrp="1"/>
          </p:cNvGraphicFramePr>
          <p:nvPr>
            <p:ph idx="1"/>
          </p:nvPr>
        </p:nvGraphicFramePr>
        <p:xfrm>
          <a:off x="457200" y="1600200"/>
          <a:ext cx="4546848"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圆角矩形 26"/>
          <p:cNvSpPr/>
          <p:nvPr/>
        </p:nvSpPr>
        <p:spPr>
          <a:xfrm>
            <a:off x="5364088" y="2564904"/>
            <a:ext cx="3394721" cy="2376264"/>
          </a:xfrm>
          <a:prstGeom prst="roundRect">
            <a:avLst>
              <a:gd name="adj" fmla="val 8517"/>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a:p>
            <a:pPr algn="ctr"/>
            <a:endParaRPr lang="en-US" altLang="zh-CN" dirty="0"/>
          </a:p>
          <a:p>
            <a:pPr algn="ctr"/>
            <a:endParaRPr lang="en-US" altLang="zh-CN" dirty="0" smtClean="0"/>
          </a:p>
          <a:p>
            <a:pPr algn="ctr"/>
            <a:endParaRPr lang="en-US" altLang="zh-CN" dirty="0"/>
          </a:p>
          <a:p>
            <a:pPr algn="ctr"/>
            <a:r>
              <a:rPr lang="zh-CN" altLang="en-US" sz="2800" dirty="0">
                <a:latin typeface="微软雅黑" panose="020B0503020204020204" pitchFamily="34" charset="-122"/>
                <a:ea typeface="微软雅黑" panose="020B0503020204020204" pitchFamily="34" charset="-122"/>
              </a:rPr>
              <a:t>呼叫中心</a:t>
            </a:r>
            <a:r>
              <a:rPr lang="zh-CN" altLang="en-US" sz="2800" dirty="0" smtClean="0">
                <a:latin typeface="微软雅黑" panose="020B0503020204020204" pitchFamily="34" charset="-122"/>
                <a:ea typeface="微软雅黑" panose="020B0503020204020204" pitchFamily="34" charset="-122"/>
              </a:rPr>
              <a:t>一体机</a:t>
            </a:r>
            <a:endParaRPr lang="zh-CN" altLang="en-US" sz="28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0152" y="3068960"/>
            <a:ext cx="2261540" cy="6871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9614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65" y="2487741"/>
            <a:ext cx="7778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391" y="3018304"/>
            <a:ext cx="6192093" cy="185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 name="Group 83"/>
          <p:cNvGrpSpPr>
            <a:grpSpLocks/>
          </p:cNvGrpSpPr>
          <p:nvPr/>
        </p:nvGrpSpPr>
        <p:grpSpPr bwMode="auto">
          <a:xfrm>
            <a:off x="539750" y="4652963"/>
            <a:ext cx="1133475" cy="539750"/>
            <a:chOff x="3635896" y="830262"/>
            <a:chExt cx="1088504" cy="438497"/>
          </a:xfrm>
        </p:grpSpPr>
        <p:pic>
          <p:nvPicPr>
            <p:cNvPr id="76" name="Cloud 8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830262"/>
              <a:ext cx="1088504" cy="43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 Box 45"/>
            <p:cNvSpPr txBox="1">
              <a:spLocks noChangeArrowheads="1"/>
            </p:cNvSpPr>
            <p:nvPr/>
          </p:nvSpPr>
          <p:spPr bwMode="auto">
            <a:xfrm>
              <a:off x="3835440" y="924117"/>
              <a:ext cx="706488" cy="224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因特网</a:t>
              </a:r>
              <a:r>
                <a:rPr lang="en-US" altLang="zh-CN" sz="1200" dirty="0">
                  <a:latin typeface="微软雅黑" panose="020B0503020204020204" pitchFamily="34" charset="-122"/>
                  <a:ea typeface="微软雅黑" panose="020B0503020204020204" pitchFamily="34" charset="-122"/>
                </a:rPr>
                <a:t>1</a:t>
              </a:r>
            </a:p>
          </p:txBody>
        </p:sp>
      </p:grpSp>
      <p:sp>
        <p:nvSpPr>
          <p:cNvPr id="78" name="矩形 77"/>
          <p:cNvSpPr/>
          <p:nvPr/>
        </p:nvSpPr>
        <p:spPr>
          <a:xfrm>
            <a:off x="3905250" y="4352925"/>
            <a:ext cx="107950" cy="5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9" name="矩形 78"/>
          <p:cNvSpPr/>
          <p:nvPr/>
        </p:nvSpPr>
        <p:spPr>
          <a:xfrm>
            <a:off x="4154488" y="4352925"/>
            <a:ext cx="107950" cy="5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0" name="矩形 79"/>
          <p:cNvSpPr/>
          <p:nvPr/>
        </p:nvSpPr>
        <p:spPr>
          <a:xfrm>
            <a:off x="4402138" y="4352925"/>
            <a:ext cx="107950" cy="5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1" name="矩形 80"/>
          <p:cNvSpPr/>
          <p:nvPr/>
        </p:nvSpPr>
        <p:spPr>
          <a:xfrm>
            <a:off x="4651375" y="4352925"/>
            <a:ext cx="107950" cy="5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2" name="矩形 81"/>
          <p:cNvSpPr/>
          <p:nvPr/>
        </p:nvSpPr>
        <p:spPr>
          <a:xfrm>
            <a:off x="4899025" y="4352925"/>
            <a:ext cx="107950" cy="5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3" name="矩形 82"/>
          <p:cNvSpPr/>
          <p:nvPr/>
        </p:nvSpPr>
        <p:spPr>
          <a:xfrm>
            <a:off x="5148263" y="4352925"/>
            <a:ext cx="107950" cy="5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84" name="肘形连接符 83"/>
          <p:cNvCxnSpPr>
            <a:stCxn id="127" idx="2"/>
            <a:endCxn id="76" idx="3"/>
          </p:cNvCxnSpPr>
          <p:nvPr/>
        </p:nvCxnSpPr>
        <p:spPr>
          <a:xfrm rot="5400000">
            <a:off x="2699544" y="3756819"/>
            <a:ext cx="139700" cy="2192338"/>
          </a:xfrm>
          <a:prstGeom prst="bentConnector2">
            <a:avLst/>
          </a:prstGeom>
          <a:ln>
            <a:tailEnd type="none"/>
          </a:ln>
        </p:spPr>
        <p:style>
          <a:lnRef idx="2">
            <a:schemeClr val="accent4"/>
          </a:lnRef>
          <a:fillRef idx="0">
            <a:schemeClr val="accent4"/>
          </a:fillRef>
          <a:effectRef idx="1">
            <a:schemeClr val="accent4"/>
          </a:effectRef>
          <a:fontRef idx="minor">
            <a:schemeClr val="tx1"/>
          </a:fontRef>
        </p:style>
      </p:cxnSp>
      <p:cxnSp>
        <p:nvCxnSpPr>
          <p:cNvPr id="85" name="肘形连接符 84"/>
          <p:cNvCxnSpPr>
            <a:endCxn id="90" idx="2"/>
          </p:cNvCxnSpPr>
          <p:nvPr/>
        </p:nvCxnSpPr>
        <p:spPr>
          <a:xfrm rot="16200000" flipV="1">
            <a:off x="4075907" y="3536156"/>
            <a:ext cx="1308100" cy="461963"/>
          </a:xfrm>
          <a:prstGeom prst="bentConnector3">
            <a:avLst>
              <a:gd name="adj1" fmla="val 52384"/>
            </a:avLst>
          </a:prstGeom>
          <a:ln>
            <a:tailEnd type="none"/>
          </a:ln>
        </p:spPr>
        <p:style>
          <a:lnRef idx="2">
            <a:schemeClr val="accent4"/>
          </a:lnRef>
          <a:fillRef idx="0">
            <a:schemeClr val="accent4"/>
          </a:fillRef>
          <a:effectRef idx="1">
            <a:schemeClr val="accent4"/>
          </a:effectRef>
          <a:fontRef idx="minor">
            <a:schemeClr val="tx1"/>
          </a:fontRef>
        </p:style>
      </p:cxnSp>
      <p:cxnSp>
        <p:nvCxnSpPr>
          <p:cNvPr id="86" name="肘形连接符 85"/>
          <p:cNvCxnSpPr/>
          <p:nvPr/>
        </p:nvCxnSpPr>
        <p:spPr>
          <a:xfrm rot="5400000" flipH="1">
            <a:off x="4313238" y="4217988"/>
            <a:ext cx="14287" cy="255587"/>
          </a:xfrm>
          <a:prstGeom prst="bentConnector3">
            <a:avLst>
              <a:gd name="adj1" fmla="val 3038417"/>
            </a:avLst>
          </a:prstGeom>
          <a:ln>
            <a:tailEnd type="none"/>
          </a:ln>
        </p:spPr>
        <p:style>
          <a:lnRef idx="2">
            <a:schemeClr val="accent4"/>
          </a:lnRef>
          <a:fillRef idx="0">
            <a:schemeClr val="accent4"/>
          </a:fillRef>
          <a:effectRef idx="1">
            <a:schemeClr val="accent4"/>
          </a:effectRef>
          <a:fontRef idx="minor">
            <a:schemeClr val="tx1"/>
          </a:fontRef>
        </p:style>
      </p:cxnSp>
      <p:cxnSp>
        <p:nvCxnSpPr>
          <p:cNvPr id="87" name="肘形连接符 86"/>
          <p:cNvCxnSpPr/>
          <p:nvPr/>
        </p:nvCxnSpPr>
        <p:spPr>
          <a:xfrm rot="16200000" flipV="1">
            <a:off x="3990182" y="3629819"/>
            <a:ext cx="1239837" cy="206375"/>
          </a:xfrm>
          <a:prstGeom prst="bentConnector3">
            <a:avLst/>
          </a:prstGeom>
          <a:ln>
            <a:tailEnd type="none"/>
          </a:ln>
        </p:spPr>
        <p:style>
          <a:lnRef idx="2">
            <a:schemeClr val="accent4"/>
          </a:lnRef>
          <a:fillRef idx="0">
            <a:schemeClr val="accent4"/>
          </a:fillRef>
          <a:effectRef idx="1">
            <a:schemeClr val="accent4"/>
          </a:effectRef>
          <a:fontRef idx="minor">
            <a:schemeClr val="tx1"/>
          </a:fontRef>
        </p:style>
      </p:cxnSp>
      <p:sp>
        <p:nvSpPr>
          <p:cNvPr id="88" name="TextBox 71"/>
          <p:cNvSpPr txBox="1">
            <a:spLocks noChangeArrowheads="1"/>
          </p:cNvSpPr>
          <p:nvPr/>
        </p:nvSpPr>
        <p:spPr bwMode="auto">
          <a:xfrm>
            <a:off x="688951" y="5316538"/>
            <a:ext cx="10747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b="1" dirty="0">
                <a:solidFill>
                  <a:srgbClr val="FF0000"/>
                </a:solidFill>
                <a:latin typeface="微软雅黑" panose="020B0503020204020204" pitchFamily="34" charset="-122"/>
                <a:ea typeface="微软雅黑" panose="020B0503020204020204" pitchFamily="34" charset="-122"/>
              </a:rPr>
              <a:t>ETH1-WAN1</a:t>
            </a:r>
          </a:p>
          <a:p>
            <a:pPr algn="just" eaLnBrk="1" hangingPunct="1"/>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待设置</a:t>
            </a:r>
            <a:endParaRPr lang="es-DO" altLang="zh-CN" sz="1200" dirty="0">
              <a:latin typeface="微软雅黑" panose="020B0503020204020204" pitchFamily="34" charset="-122"/>
              <a:ea typeface="微软雅黑" panose="020B0503020204020204" pitchFamily="34" charset="-122"/>
            </a:endParaRPr>
          </a:p>
          <a:p>
            <a:pPr algn="just" eaLnBrk="1" hangingPunct="1"/>
            <a:r>
              <a:rPr lang="zh-CN" altLang="en-US" sz="1200" dirty="0">
                <a:latin typeface="微软雅黑" panose="020B0503020204020204" pitchFamily="34" charset="-122"/>
                <a:ea typeface="微软雅黑" panose="020B0503020204020204" pitchFamily="34" charset="-122"/>
              </a:rPr>
              <a:t>掩码</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待设置</a:t>
            </a:r>
            <a:endParaRPr lang="es-DO" altLang="zh-CN" sz="1200" dirty="0">
              <a:latin typeface="微软雅黑" panose="020B0503020204020204" pitchFamily="34" charset="-122"/>
              <a:ea typeface="微软雅黑" panose="020B0503020204020204" pitchFamily="34" charset="-122"/>
            </a:endParaRPr>
          </a:p>
          <a:p>
            <a:pPr algn="just" eaLnBrk="1" hangingPunct="1"/>
            <a:r>
              <a:rPr lang="zh-CN" altLang="en-US" sz="1200" dirty="0">
                <a:latin typeface="微软雅黑" panose="020B0503020204020204" pitchFamily="34" charset="-122"/>
                <a:ea typeface="微软雅黑" panose="020B0503020204020204" pitchFamily="34" charset="-122"/>
              </a:rPr>
              <a:t>网关</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待设置</a:t>
            </a:r>
            <a:endParaRPr lang="es-DO" altLang="zh-CN" sz="1200" dirty="0">
              <a:latin typeface="微软雅黑" panose="020B0503020204020204" pitchFamily="34" charset="-122"/>
              <a:ea typeface="微软雅黑" panose="020B0503020204020204" pitchFamily="34" charset="-122"/>
            </a:endParaRPr>
          </a:p>
        </p:txBody>
      </p:sp>
      <p:sp>
        <p:nvSpPr>
          <p:cNvPr id="89" name="TextBox 71"/>
          <p:cNvSpPr txBox="1">
            <a:spLocks noChangeArrowheads="1"/>
          </p:cNvSpPr>
          <p:nvPr/>
        </p:nvSpPr>
        <p:spPr bwMode="auto">
          <a:xfrm>
            <a:off x="5664200" y="5278438"/>
            <a:ext cx="13557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b="1" dirty="0">
                <a:solidFill>
                  <a:srgbClr val="FF0000"/>
                </a:solidFill>
                <a:latin typeface="微软雅黑" panose="020B0503020204020204" pitchFamily="34" charset="-122"/>
                <a:ea typeface="微软雅黑" panose="020B0503020204020204" pitchFamily="34" charset="-122"/>
              </a:rPr>
              <a:t>ETH5-CC</a:t>
            </a:r>
          </a:p>
          <a:p>
            <a:pPr algn="just" eaLnBrk="1" hangingPunct="1"/>
            <a:r>
              <a:rPr lang="en-US" altLang="zh-CN" sz="1200" dirty="0">
                <a:latin typeface="微软雅黑" panose="020B0503020204020204" pitchFamily="34" charset="-122"/>
                <a:ea typeface="微软雅黑" panose="020B0503020204020204" pitchFamily="34" charset="-122"/>
              </a:rPr>
              <a:t>IP:192.168.165.253</a:t>
            </a:r>
          </a:p>
          <a:p>
            <a:pPr algn="just" eaLnBrk="1" hangingPunct="1"/>
            <a:r>
              <a:rPr lang="zh-CN" altLang="en-US" sz="1200">
                <a:latin typeface="微软雅黑" panose="020B0503020204020204" pitchFamily="34" charset="-122"/>
                <a:ea typeface="微软雅黑" panose="020B0503020204020204" pitchFamily="34" charset="-122"/>
              </a:rPr>
              <a:t>掩码</a:t>
            </a:r>
            <a:r>
              <a:rPr lang="en-US" altLang="zh-CN" sz="1200" dirty="0">
                <a:latin typeface="微软雅黑" panose="020B0503020204020204" pitchFamily="34" charset="-122"/>
                <a:ea typeface="微软雅黑" panose="020B0503020204020204" pitchFamily="34" charset="-122"/>
              </a:rPr>
              <a:t>:255.255.255.0</a:t>
            </a:r>
          </a:p>
          <a:p>
            <a:pPr algn="just" eaLnBrk="1" hangingPunct="1"/>
            <a:r>
              <a:rPr lang="zh-CN" altLang="en-US" sz="1200">
                <a:latin typeface="微软雅黑" panose="020B0503020204020204" pitchFamily="34" charset="-122"/>
                <a:ea typeface="微软雅黑" panose="020B0503020204020204" pitchFamily="34" charset="-122"/>
              </a:rPr>
              <a:t>网关</a:t>
            </a:r>
            <a:r>
              <a:rPr lang="en-US" altLang="zh-CN" sz="1200" dirty="0">
                <a:latin typeface="微软雅黑" panose="020B0503020204020204" pitchFamily="34" charset="-122"/>
                <a:ea typeface="微软雅黑" panose="020B0503020204020204" pitchFamily="34" charset="-122"/>
              </a:rPr>
              <a:t>:192.168.165.1</a:t>
            </a:r>
            <a:endParaRPr lang="es-DO" altLang="zh-CN" sz="1200">
              <a:latin typeface="微软雅黑" panose="020B0503020204020204" pitchFamily="34" charset="-122"/>
              <a:ea typeface="微软雅黑" panose="020B0503020204020204" pitchFamily="34" charset="-122"/>
            </a:endParaRPr>
          </a:p>
        </p:txBody>
      </p:sp>
      <p:pic>
        <p:nvPicPr>
          <p:cNvPr id="90" name="Picture 129" descr="抽象图标33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94163" y="2735263"/>
            <a:ext cx="8096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71"/>
          <p:cNvSpPr txBox="1">
            <a:spLocks noChangeArrowheads="1"/>
          </p:cNvSpPr>
          <p:nvPr/>
        </p:nvSpPr>
        <p:spPr bwMode="auto">
          <a:xfrm>
            <a:off x="3595688" y="5278438"/>
            <a:ext cx="19843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b="1" dirty="0">
                <a:solidFill>
                  <a:srgbClr val="FF0000"/>
                </a:solidFill>
                <a:latin typeface="微软雅黑" panose="020B0503020204020204" pitchFamily="34" charset="-122"/>
                <a:ea typeface="微软雅黑" panose="020B0503020204020204" pitchFamily="34" charset="-122"/>
              </a:rPr>
              <a:t>ETH4-LAN</a:t>
            </a:r>
          </a:p>
          <a:p>
            <a:pPr algn="just" eaLnBrk="1" hangingPunct="1"/>
            <a:r>
              <a:rPr lang="zh-CN" altLang="en-US" sz="1200" dirty="0">
                <a:latin typeface="微软雅黑" panose="020B0503020204020204" pitchFamily="34" charset="-122"/>
                <a:ea typeface="微软雅黑" panose="020B0503020204020204" pitchFamily="34" charset="-122"/>
              </a:rPr>
              <a:t>路由器</a:t>
            </a:r>
            <a:r>
              <a:rPr lang="en-US" altLang="zh-CN" sz="1200" dirty="0">
                <a:latin typeface="微软雅黑" panose="020B0503020204020204" pitchFamily="34" charset="-122"/>
                <a:ea typeface="微软雅黑" panose="020B0503020204020204" pitchFamily="34" charset="-122"/>
              </a:rPr>
              <a:t>: 192.168.165.1:8081</a:t>
            </a:r>
          </a:p>
          <a:p>
            <a:pPr algn="just" eaLnBrk="1" hangingPunct="1"/>
            <a:r>
              <a:rPr lang="zh-CN" altLang="en-US" sz="1200" dirty="0">
                <a:latin typeface="微软雅黑" panose="020B0503020204020204" pitchFamily="34" charset="-122"/>
                <a:ea typeface="微软雅黑" panose="020B0503020204020204" pitchFamily="34" charset="-122"/>
              </a:rPr>
              <a:t>用户名</a:t>
            </a:r>
            <a:r>
              <a:rPr lang="en-US" altLang="zh-CN" sz="1200" dirty="0" smtClean="0">
                <a:latin typeface="微软雅黑" panose="020B0503020204020204" pitchFamily="34" charset="-122"/>
                <a:ea typeface="微软雅黑" panose="020B0503020204020204" pitchFamily="34" charset="-122"/>
              </a:rPr>
              <a:t>:admin</a:t>
            </a:r>
            <a:endParaRPr lang="en-US" altLang="zh-CN" sz="1200" dirty="0">
              <a:latin typeface="微软雅黑" panose="020B0503020204020204" pitchFamily="34" charset="-122"/>
              <a:ea typeface="微软雅黑" panose="020B0503020204020204" pitchFamily="34" charset="-122"/>
            </a:endParaRPr>
          </a:p>
          <a:p>
            <a:pPr algn="just" eaLnBrk="1" hangingPunct="1"/>
            <a:r>
              <a:rPr lang="zh-CN" altLang="en-US" sz="1200" dirty="0">
                <a:latin typeface="微软雅黑" panose="020B0503020204020204" pitchFamily="34" charset="-122"/>
                <a:ea typeface="微软雅黑" panose="020B0503020204020204" pitchFamily="34" charset="-122"/>
              </a:rPr>
              <a:t>密   码</a:t>
            </a:r>
            <a:r>
              <a:rPr lang="en-US" altLang="zh-CN" sz="1200" dirty="0">
                <a:latin typeface="微软雅黑" panose="020B0503020204020204" pitchFamily="34" charset="-122"/>
                <a:ea typeface="微软雅黑" panose="020B0503020204020204" pitchFamily="34" charset="-122"/>
              </a:rPr>
              <a:t>:ucserver</a:t>
            </a:r>
          </a:p>
          <a:p>
            <a:pPr algn="just" eaLnBrk="1" hangingPunct="1"/>
            <a:r>
              <a:rPr lang="zh-CN" altLang="en-US" sz="1200" dirty="0">
                <a:latin typeface="微软雅黑" panose="020B0503020204020204" pitchFamily="34" charset="-122"/>
                <a:ea typeface="微软雅黑" panose="020B0503020204020204" pitchFamily="34" charset="-122"/>
              </a:rPr>
              <a:t>流    控</a:t>
            </a:r>
            <a:r>
              <a:rPr lang="en-US" altLang="zh-CN" sz="1200" dirty="0">
                <a:latin typeface="微软雅黑" panose="020B0503020204020204" pitchFamily="34" charset="-122"/>
                <a:ea typeface="微软雅黑" panose="020B0503020204020204" pitchFamily="34" charset="-122"/>
              </a:rPr>
              <a:t>:192.168.165.1:8082</a:t>
            </a:r>
          </a:p>
          <a:p>
            <a:pPr algn="just" eaLnBrk="1" hangingPunct="1"/>
            <a:r>
              <a:rPr lang="zh-CN" altLang="en-US" sz="1200" dirty="0">
                <a:latin typeface="微软雅黑" panose="020B0503020204020204" pitchFamily="34" charset="-122"/>
                <a:ea typeface="微软雅黑" panose="020B0503020204020204" pitchFamily="34" charset="-122"/>
              </a:rPr>
              <a:t>用户名</a:t>
            </a:r>
            <a:r>
              <a:rPr lang="en-US" altLang="zh-CN" sz="1200" dirty="0">
                <a:latin typeface="微软雅黑" panose="020B0503020204020204" pitchFamily="34" charset="-122"/>
                <a:ea typeface="微软雅黑" panose="020B0503020204020204" pitchFamily="34" charset="-122"/>
              </a:rPr>
              <a:t>: admin</a:t>
            </a:r>
          </a:p>
          <a:p>
            <a:pPr algn="just" eaLnBrk="1" hangingPunct="1"/>
            <a:r>
              <a:rPr lang="zh-CN" altLang="en-US" sz="1200" dirty="0">
                <a:latin typeface="微软雅黑" panose="020B0503020204020204" pitchFamily="34" charset="-122"/>
                <a:ea typeface="微软雅黑" panose="020B0503020204020204" pitchFamily="34" charset="-122"/>
              </a:rPr>
              <a:t>密   码</a:t>
            </a:r>
            <a:r>
              <a:rPr lang="en-US" altLang="zh-CN" sz="1200" dirty="0">
                <a:latin typeface="微软雅黑" panose="020B0503020204020204" pitchFamily="34" charset="-122"/>
                <a:ea typeface="微软雅黑" panose="020B0503020204020204" pitchFamily="34" charset="-122"/>
              </a:rPr>
              <a:t>: ucserver</a:t>
            </a:r>
          </a:p>
        </p:txBody>
      </p:sp>
      <p:sp>
        <p:nvSpPr>
          <p:cNvPr id="92" name="矩形 28"/>
          <p:cNvSpPr>
            <a:spLocks noChangeArrowheads="1"/>
          </p:cNvSpPr>
          <p:nvPr/>
        </p:nvSpPr>
        <p:spPr bwMode="auto">
          <a:xfrm>
            <a:off x="7237413" y="5211763"/>
            <a:ext cx="1511300"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b="1" dirty="0">
                <a:solidFill>
                  <a:srgbClr val="FF0000"/>
                </a:solidFill>
                <a:latin typeface="微软雅黑" panose="020B0503020204020204" pitchFamily="34" charset="-122"/>
                <a:ea typeface="微软雅黑" panose="020B0503020204020204" pitchFamily="34" charset="-122"/>
              </a:rPr>
              <a:t>ETH6-WAN2</a:t>
            </a:r>
          </a:p>
          <a:p>
            <a:pPr algn="just" eaLnBrk="1" hangingPunct="1"/>
            <a:r>
              <a:rPr lang="zh-CN" altLang="en-US" sz="1200" dirty="0">
                <a:latin typeface="微软雅黑" panose="020B0503020204020204" pitchFamily="34" charset="-122"/>
                <a:ea typeface="微软雅黑" panose="020B0503020204020204" pitchFamily="34" charset="-122"/>
              </a:rPr>
              <a:t>管理口</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（默认不接）</a:t>
            </a:r>
            <a:endParaRPr lang="en-US" altLang="zh-CN" sz="1200" dirty="0">
              <a:latin typeface="微软雅黑" panose="020B0503020204020204" pitchFamily="34" charset="-122"/>
              <a:ea typeface="微软雅黑" panose="020B0503020204020204" pitchFamily="34" charset="-122"/>
            </a:endParaRPr>
          </a:p>
          <a:p>
            <a:pPr algn="just" eaLnBrk="1" hangingPunct="1"/>
            <a:r>
              <a:rPr lang="en-US" altLang="zh-CN" sz="1200" dirty="0">
                <a:latin typeface="微软雅黑" panose="020B0503020204020204" pitchFamily="34" charset="-122"/>
                <a:ea typeface="微软雅黑" panose="020B0503020204020204" pitchFamily="34" charset="-122"/>
              </a:rPr>
              <a:t>IP:200.200.200.200</a:t>
            </a:r>
          </a:p>
          <a:p>
            <a:pPr algn="just" eaLnBrk="1" hangingPunct="1"/>
            <a:r>
              <a:rPr lang="zh-CN" altLang="en-US" sz="1200" dirty="0">
                <a:latin typeface="微软雅黑" panose="020B0503020204020204" pitchFamily="34" charset="-122"/>
                <a:ea typeface="微软雅黑" panose="020B0503020204020204" pitchFamily="34" charset="-122"/>
              </a:rPr>
              <a:t>掩码</a:t>
            </a:r>
            <a:r>
              <a:rPr lang="en-US" altLang="zh-CN" sz="1200" dirty="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255.255.255.0</a:t>
            </a:r>
            <a:endParaRPr lang="en-US" altLang="zh-CN" sz="1200" dirty="0">
              <a:latin typeface="微软雅黑" panose="020B0503020204020204" pitchFamily="34" charset="-122"/>
              <a:ea typeface="微软雅黑" panose="020B0503020204020204" pitchFamily="34" charset="-122"/>
            </a:endParaRPr>
          </a:p>
          <a:p>
            <a:pPr algn="just" eaLnBrk="1" hangingPunct="1"/>
            <a:r>
              <a:rPr lang="en-US" altLang="zh-CN" sz="1200" b="1" dirty="0">
                <a:solidFill>
                  <a:srgbClr val="FF0000"/>
                </a:solidFill>
                <a:latin typeface="微软雅黑" panose="020B0503020204020204" pitchFamily="34" charset="-122"/>
                <a:ea typeface="微软雅黑" panose="020B0503020204020204" pitchFamily="34" charset="-122"/>
              </a:rPr>
              <a:t>PPPOE(</a:t>
            </a:r>
            <a:r>
              <a:rPr lang="zh-CN" altLang="en-US" sz="1200" b="1" dirty="0">
                <a:solidFill>
                  <a:srgbClr val="FF0000"/>
                </a:solidFill>
                <a:latin typeface="微软雅黑" panose="020B0503020204020204" pitchFamily="34" charset="-122"/>
                <a:ea typeface="微软雅黑" panose="020B0503020204020204" pitchFamily="34" charset="-122"/>
              </a:rPr>
              <a:t>例）</a:t>
            </a:r>
            <a:endParaRPr lang="en-US" altLang="zh-CN" sz="1200" b="1" dirty="0">
              <a:solidFill>
                <a:srgbClr val="FF0000"/>
              </a:solidFill>
              <a:latin typeface="微软雅黑" panose="020B0503020204020204" pitchFamily="34" charset="-122"/>
              <a:ea typeface="微软雅黑" panose="020B0503020204020204" pitchFamily="34" charset="-122"/>
            </a:endParaRPr>
          </a:p>
          <a:p>
            <a:pPr algn="just" eaLnBrk="1" hangingPunct="1"/>
            <a:r>
              <a:rPr lang="zh-CN" altLang="en-US" sz="1200" dirty="0">
                <a:latin typeface="微软雅黑" panose="020B0503020204020204" pitchFamily="34" charset="-122"/>
                <a:ea typeface="微软雅黑" panose="020B0503020204020204" pitchFamily="34" charset="-122"/>
              </a:rPr>
              <a:t>账号</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待设置</a:t>
            </a:r>
            <a:endParaRPr lang="en-US" altLang="zh-CN" sz="1200" dirty="0">
              <a:latin typeface="微软雅黑" panose="020B0503020204020204" pitchFamily="34" charset="-122"/>
              <a:ea typeface="微软雅黑" panose="020B0503020204020204" pitchFamily="34" charset="-122"/>
            </a:endParaRPr>
          </a:p>
          <a:p>
            <a:pPr algn="just" eaLnBrk="1" hangingPunct="1"/>
            <a:r>
              <a:rPr lang="zh-CN" altLang="en-US" sz="1200" dirty="0">
                <a:latin typeface="微软雅黑" panose="020B0503020204020204" pitchFamily="34" charset="-122"/>
                <a:ea typeface="微软雅黑" panose="020B0503020204020204" pitchFamily="34" charset="-122"/>
              </a:rPr>
              <a:t>密码</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待设置</a:t>
            </a:r>
            <a:endParaRPr lang="en-US" altLang="zh-CN" sz="1200" dirty="0">
              <a:latin typeface="微软雅黑" panose="020B0503020204020204" pitchFamily="34" charset="-122"/>
              <a:ea typeface="微软雅黑" panose="020B0503020204020204" pitchFamily="34" charset="-122"/>
            </a:endParaRPr>
          </a:p>
        </p:txBody>
      </p:sp>
      <p:cxnSp>
        <p:nvCxnSpPr>
          <p:cNvPr id="93" name="肘形连接符 92"/>
          <p:cNvCxnSpPr>
            <a:stCxn id="132" idx="2"/>
            <a:endCxn id="105" idx="1"/>
          </p:cNvCxnSpPr>
          <p:nvPr/>
        </p:nvCxnSpPr>
        <p:spPr>
          <a:xfrm rot="16200000" flipH="1">
            <a:off x="6200776" y="3854450"/>
            <a:ext cx="157162" cy="2001837"/>
          </a:xfrm>
          <a:prstGeom prst="bentConnector2">
            <a:avLst/>
          </a:prstGeom>
          <a:ln>
            <a:tailEnd type="none"/>
          </a:ln>
        </p:spPr>
        <p:style>
          <a:lnRef idx="2">
            <a:schemeClr val="accent4"/>
          </a:lnRef>
          <a:fillRef idx="0">
            <a:schemeClr val="accent4"/>
          </a:fillRef>
          <a:effectRef idx="1">
            <a:schemeClr val="accent4"/>
          </a:effectRef>
          <a:fontRef idx="minor">
            <a:schemeClr val="tx1"/>
          </a:fontRef>
        </p:style>
      </p:cxnSp>
      <p:cxnSp>
        <p:nvCxnSpPr>
          <p:cNvPr id="94" name="肘形连接符 93"/>
          <p:cNvCxnSpPr>
            <a:stCxn id="99" idx="2"/>
            <a:endCxn id="90" idx="0"/>
          </p:cNvCxnSpPr>
          <p:nvPr/>
        </p:nvCxnSpPr>
        <p:spPr>
          <a:xfrm rot="5400000">
            <a:off x="5090469" y="1973412"/>
            <a:ext cx="170359" cy="1353343"/>
          </a:xfrm>
          <a:prstGeom prst="bentConnector3">
            <a:avLst>
              <a:gd name="adj1" fmla="val 50000"/>
            </a:avLst>
          </a:prstGeom>
          <a:ln>
            <a:tailEnd type="none"/>
          </a:ln>
        </p:spPr>
        <p:style>
          <a:lnRef idx="2">
            <a:schemeClr val="accent4"/>
          </a:lnRef>
          <a:fillRef idx="0">
            <a:schemeClr val="accent4"/>
          </a:fillRef>
          <a:effectRef idx="1">
            <a:schemeClr val="accent4"/>
          </a:effectRef>
          <a:fontRef idx="minor">
            <a:schemeClr val="tx1"/>
          </a:fontRef>
        </p:style>
      </p:cxnSp>
      <p:sp>
        <p:nvSpPr>
          <p:cNvPr id="95" name="Rectangle 325"/>
          <p:cNvSpPr/>
          <p:nvPr/>
        </p:nvSpPr>
        <p:spPr>
          <a:xfrm>
            <a:off x="5004048" y="2768923"/>
            <a:ext cx="1050925" cy="300037"/>
          </a:xfrm>
          <a:prstGeom prst="rect">
            <a:avLst/>
          </a:prstGeom>
        </p:spPr>
        <p:txBody>
          <a:bodyPr wrap="none">
            <a:spAutoFit/>
          </a:bodyPr>
          <a:lstStyle/>
          <a:p>
            <a:pPr eaLnBrk="1" fontAlgn="auto" hangingPunct="1">
              <a:spcBef>
                <a:spcPts val="0"/>
              </a:spcBef>
              <a:spcAft>
                <a:spcPts val="0"/>
              </a:spcAft>
              <a:defRPr/>
            </a:pPr>
            <a:r>
              <a:rPr lang="zh-CN" altLang="en-US" sz="1350" dirty="0">
                <a:latin typeface="微软雅黑" pitchFamily="34" charset="-122"/>
                <a:ea typeface="微软雅黑" pitchFamily="34" charset="-122"/>
              </a:rPr>
              <a:t>网络交换机</a:t>
            </a:r>
          </a:p>
        </p:txBody>
      </p:sp>
      <p:sp>
        <p:nvSpPr>
          <p:cNvPr id="96" name="矩形 95"/>
          <p:cNvSpPr/>
          <p:nvPr/>
        </p:nvSpPr>
        <p:spPr>
          <a:xfrm>
            <a:off x="4146550" y="4338638"/>
            <a:ext cx="92075" cy="6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7" name="矩形 96"/>
          <p:cNvSpPr/>
          <p:nvPr/>
        </p:nvSpPr>
        <p:spPr>
          <a:xfrm>
            <a:off x="4402138" y="4352925"/>
            <a:ext cx="92075" cy="6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8" name="矩形 97"/>
          <p:cNvSpPr/>
          <p:nvPr/>
        </p:nvSpPr>
        <p:spPr>
          <a:xfrm>
            <a:off x="1979613" y="5278438"/>
            <a:ext cx="1593850" cy="1062037"/>
          </a:xfrm>
          <a:prstGeom prst="rect">
            <a:avLst/>
          </a:prstGeom>
        </p:spPr>
        <p:txBody>
          <a:bodyPr>
            <a:spAutoFit/>
          </a:bodyPr>
          <a:lstStyle/>
          <a:p>
            <a:pPr algn="just" eaLnBrk="1" fontAlgn="auto" hangingPunct="1">
              <a:spcBef>
                <a:spcPts val="0"/>
              </a:spcBef>
              <a:spcAft>
                <a:spcPts val="0"/>
              </a:spcAft>
              <a:defRPr/>
            </a:pPr>
            <a:r>
              <a:rPr lang="en-US" altLang="zh-CN" sz="1350" b="1" dirty="0">
                <a:solidFill>
                  <a:srgbClr val="FF0000"/>
                </a:solidFill>
                <a:latin typeface="微软雅黑" pitchFamily="34" charset="-122"/>
                <a:ea typeface="微软雅黑" pitchFamily="34" charset="-122"/>
              </a:rPr>
              <a:t>ETH2-ETH3</a:t>
            </a:r>
          </a:p>
          <a:p>
            <a:pPr algn="just" eaLnBrk="1" fontAlgn="auto" hangingPunct="1">
              <a:spcBef>
                <a:spcPts val="0"/>
              </a:spcBef>
              <a:spcAft>
                <a:spcPts val="0"/>
              </a:spcAft>
              <a:defRPr/>
            </a:pPr>
            <a:r>
              <a:rPr lang="zh-CN" altLang="en-US" sz="1200" dirty="0">
                <a:latin typeface="微软雅黑" pitchFamily="34" charset="-122"/>
                <a:ea typeface="微软雅黑" pitchFamily="34" charset="-122"/>
              </a:rPr>
              <a:t>流控端口</a:t>
            </a:r>
            <a:endParaRPr lang="en-US" altLang="zh-CN" sz="1200" dirty="0">
              <a:latin typeface="微软雅黑" pitchFamily="34" charset="-122"/>
              <a:ea typeface="微软雅黑" pitchFamily="34" charset="-122"/>
            </a:endParaRPr>
          </a:p>
          <a:p>
            <a:pPr algn="just" eaLnBrk="1" fontAlgn="auto" hangingPunct="1">
              <a:spcBef>
                <a:spcPts val="0"/>
              </a:spcBef>
              <a:spcAft>
                <a:spcPts val="0"/>
              </a:spcAft>
              <a:defRPr/>
            </a:pPr>
            <a:r>
              <a:rPr lang="zh-CN" altLang="en-US" sz="1200" dirty="0">
                <a:latin typeface="微软雅黑" pitchFamily="34" charset="-122"/>
                <a:ea typeface="微软雅黑" pitchFamily="34" charset="-122"/>
              </a:rPr>
              <a:t>网线直连</a:t>
            </a:r>
            <a:endParaRPr lang="en-US" altLang="zh-CN" sz="1200" dirty="0">
              <a:latin typeface="微软雅黑" pitchFamily="34" charset="-122"/>
              <a:ea typeface="微软雅黑" pitchFamily="34" charset="-122"/>
            </a:endParaRPr>
          </a:p>
          <a:p>
            <a:pPr algn="just" eaLnBrk="1" fontAlgn="auto" hangingPunct="1">
              <a:spcBef>
                <a:spcPts val="0"/>
              </a:spcBef>
              <a:spcAft>
                <a:spcPts val="0"/>
              </a:spcAft>
              <a:defRPr/>
            </a:pPr>
            <a:r>
              <a:rPr lang="zh-CN" altLang="en-US" sz="1350" b="1" dirty="0">
                <a:solidFill>
                  <a:srgbClr val="FF0000"/>
                </a:solidFill>
                <a:latin typeface="微软雅黑" pitchFamily="34" charset="-122"/>
                <a:ea typeface="微软雅黑" pitchFamily="34" charset="-122"/>
              </a:rPr>
              <a:t>管理口</a:t>
            </a:r>
            <a:r>
              <a:rPr lang="en-US" altLang="zh-CN" sz="1350" b="1" dirty="0">
                <a:solidFill>
                  <a:srgbClr val="FF0000"/>
                </a:solidFill>
                <a:latin typeface="微软雅黑" pitchFamily="34" charset="-122"/>
                <a:ea typeface="微软雅黑" pitchFamily="34" charset="-122"/>
              </a:rPr>
              <a:t>1-ETH2</a:t>
            </a:r>
          </a:p>
          <a:p>
            <a:pPr algn="just" eaLnBrk="1" fontAlgn="auto" hangingPunct="1">
              <a:spcBef>
                <a:spcPts val="0"/>
              </a:spcBef>
              <a:spcAft>
                <a:spcPts val="0"/>
              </a:spcAft>
              <a:defRPr/>
            </a:pPr>
            <a:r>
              <a:rPr lang="en-US" altLang="zh-CN" sz="1200" dirty="0">
                <a:latin typeface="微软雅黑" pitchFamily="34" charset="-122"/>
                <a:ea typeface="微软雅黑" pitchFamily="34" charset="-122"/>
              </a:rPr>
              <a:t>192.168.165.2</a:t>
            </a:r>
          </a:p>
        </p:txBody>
      </p:sp>
      <p:pic>
        <p:nvPicPr>
          <p:cNvPr id="99" name="图片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49825" y="2375992"/>
            <a:ext cx="18049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Rectangle 325"/>
          <p:cNvSpPr>
            <a:spLocks noChangeArrowheads="1"/>
          </p:cNvSpPr>
          <p:nvPr/>
        </p:nvSpPr>
        <p:spPr bwMode="auto">
          <a:xfrm>
            <a:off x="6689016" y="2580481"/>
            <a:ext cx="1549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a:latin typeface="微软雅黑" panose="020B0503020204020204" pitchFamily="34" charset="-122"/>
                <a:ea typeface="微软雅黑" panose="020B0503020204020204" pitchFamily="34" charset="-122"/>
              </a:rPr>
              <a:t>语音网关</a:t>
            </a:r>
            <a:endParaRPr lang="en-US" altLang="zh-CN" sz="1200" dirty="0">
              <a:latin typeface="微软雅黑" panose="020B0503020204020204" pitchFamily="34" charset="-122"/>
              <a:ea typeface="微软雅黑" panose="020B0503020204020204" pitchFamily="34" charset="-122"/>
            </a:endParaRPr>
          </a:p>
          <a:p>
            <a:pPr eaLnBrk="1" hangingPunct="1"/>
            <a:r>
              <a:rPr lang="en-US" altLang="zh-CN" sz="1200" dirty="0">
                <a:latin typeface="微软雅黑" panose="020B0503020204020204" pitchFamily="34" charset="-122"/>
                <a:ea typeface="微软雅黑" panose="020B0503020204020204" pitchFamily="34" charset="-122"/>
              </a:rPr>
              <a:t>IP:192.168.165.250</a:t>
            </a:r>
          </a:p>
          <a:p>
            <a:pPr eaLnBrk="1" hangingPunct="1"/>
            <a:r>
              <a:rPr lang="zh-CN" altLang="en-US" sz="1200" dirty="0">
                <a:latin typeface="微软雅黑" panose="020B0503020204020204" pitchFamily="34" charset="-122"/>
                <a:ea typeface="微软雅黑" panose="020B0503020204020204" pitchFamily="34" charset="-122"/>
              </a:rPr>
              <a:t>掩码</a:t>
            </a:r>
            <a:r>
              <a:rPr lang="en-US" altLang="zh-CN" sz="1200" dirty="0">
                <a:latin typeface="微软雅黑" panose="020B0503020204020204" pitchFamily="34" charset="-122"/>
                <a:ea typeface="微软雅黑" panose="020B0503020204020204" pitchFamily="34" charset="-122"/>
              </a:rPr>
              <a:t>:255.255.255.0</a:t>
            </a:r>
          </a:p>
          <a:p>
            <a:pPr eaLnBrk="1" hangingPunct="1"/>
            <a:r>
              <a:rPr lang="zh-CN" altLang="en-US" sz="1200" dirty="0">
                <a:latin typeface="微软雅黑" panose="020B0503020204020204" pitchFamily="34" charset="-122"/>
                <a:ea typeface="微软雅黑" panose="020B0503020204020204" pitchFamily="34" charset="-122"/>
              </a:rPr>
              <a:t>网关</a:t>
            </a:r>
            <a:r>
              <a:rPr lang="en-US" altLang="zh-CN" sz="1200" dirty="0">
                <a:latin typeface="微软雅黑" panose="020B0503020204020204" pitchFamily="34" charset="-122"/>
                <a:ea typeface="微软雅黑" panose="020B0503020204020204" pitchFamily="34" charset="-122"/>
              </a:rPr>
              <a:t>:192.168.165.1</a:t>
            </a:r>
          </a:p>
        </p:txBody>
      </p:sp>
      <p:cxnSp>
        <p:nvCxnSpPr>
          <p:cNvPr id="101" name="肘形连接符 100"/>
          <p:cNvCxnSpPr>
            <a:stCxn id="90" idx="1"/>
            <a:endCxn id="72" idx="3"/>
          </p:cNvCxnSpPr>
          <p:nvPr/>
        </p:nvCxnSpPr>
        <p:spPr>
          <a:xfrm rot="10800000">
            <a:off x="2463841" y="2832230"/>
            <a:ext cx="1630323" cy="91947"/>
          </a:xfrm>
          <a:prstGeom prst="bentConnector3">
            <a:avLst>
              <a:gd name="adj1" fmla="val 50000"/>
            </a:avLst>
          </a:prstGeom>
          <a:ln>
            <a:tailEnd type="none"/>
          </a:ln>
        </p:spPr>
        <p:style>
          <a:lnRef idx="2">
            <a:schemeClr val="accent4"/>
          </a:lnRef>
          <a:fillRef idx="0">
            <a:schemeClr val="accent4"/>
          </a:fillRef>
          <a:effectRef idx="1">
            <a:schemeClr val="accent4"/>
          </a:effectRef>
          <a:fontRef idx="minor">
            <a:schemeClr val="tx1"/>
          </a:fontRef>
        </p:style>
      </p:cxnSp>
      <p:sp>
        <p:nvSpPr>
          <p:cNvPr id="102" name="Rectangle 325"/>
          <p:cNvSpPr>
            <a:spLocks noChangeArrowheads="1"/>
          </p:cNvSpPr>
          <p:nvPr/>
        </p:nvSpPr>
        <p:spPr bwMode="auto">
          <a:xfrm>
            <a:off x="333375" y="2810670"/>
            <a:ext cx="15605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a:latin typeface="微软雅黑" panose="020B0503020204020204" pitchFamily="34" charset="-122"/>
                <a:ea typeface="微软雅黑" panose="020B0503020204020204" pitchFamily="34" charset="-122"/>
              </a:rPr>
              <a:t>调试电脑设为：</a:t>
            </a:r>
            <a:endParaRPr lang="en-US" altLang="zh-CN" sz="1200" dirty="0">
              <a:latin typeface="微软雅黑" panose="020B0503020204020204" pitchFamily="34" charset="-122"/>
              <a:ea typeface="微软雅黑" panose="020B0503020204020204" pitchFamily="34" charset="-122"/>
            </a:endParaRPr>
          </a:p>
          <a:p>
            <a:pPr eaLnBrk="1" hangingPunct="1"/>
            <a:r>
              <a:rPr lang="en-US" altLang="zh-CN" sz="1200" dirty="0">
                <a:latin typeface="微软雅黑" panose="020B0503020204020204" pitchFamily="34" charset="-122"/>
                <a:ea typeface="微软雅黑" panose="020B0503020204020204" pitchFamily="34" charset="-122"/>
              </a:rPr>
              <a:t>IP:192.168.165.100</a:t>
            </a:r>
          </a:p>
          <a:p>
            <a:pPr eaLnBrk="1" hangingPunct="1"/>
            <a:r>
              <a:rPr lang="zh-CN" altLang="en-US" sz="1200" dirty="0">
                <a:latin typeface="微软雅黑" panose="020B0503020204020204" pitchFamily="34" charset="-122"/>
                <a:ea typeface="微软雅黑" panose="020B0503020204020204" pitchFamily="34" charset="-122"/>
              </a:rPr>
              <a:t>掩码</a:t>
            </a:r>
            <a:r>
              <a:rPr lang="en-US" altLang="zh-CN" sz="1200" dirty="0">
                <a:latin typeface="微软雅黑" panose="020B0503020204020204" pitchFamily="34" charset="-122"/>
                <a:ea typeface="微软雅黑" panose="020B0503020204020204" pitchFamily="34" charset="-122"/>
              </a:rPr>
              <a:t>:255.255.255.0</a:t>
            </a:r>
          </a:p>
          <a:p>
            <a:pPr eaLnBrk="1" hangingPunct="1"/>
            <a:r>
              <a:rPr lang="zh-CN" altLang="en-US" sz="1200" dirty="0">
                <a:latin typeface="微软雅黑" panose="020B0503020204020204" pitchFamily="34" charset="-122"/>
                <a:ea typeface="微软雅黑" panose="020B0503020204020204" pitchFamily="34" charset="-122"/>
              </a:rPr>
              <a:t>网关</a:t>
            </a:r>
            <a:r>
              <a:rPr lang="en-US" altLang="zh-CN" sz="1200" dirty="0">
                <a:latin typeface="微软雅黑" panose="020B0503020204020204" pitchFamily="34" charset="-122"/>
                <a:ea typeface="微软雅黑" panose="020B0503020204020204" pitchFamily="34" charset="-122"/>
              </a:rPr>
              <a:t>:192.168.165.1</a:t>
            </a:r>
          </a:p>
          <a:p>
            <a:pPr eaLnBrk="1" hangingPunct="1"/>
            <a:r>
              <a:rPr lang="en-US" altLang="zh-CN" sz="1200" dirty="0">
                <a:latin typeface="微软雅黑" panose="020B0503020204020204" pitchFamily="34" charset="-122"/>
                <a:ea typeface="微软雅黑" panose="020B0503020204020204" pitchFamily="34" charset="-122"/>
              </a:rPr>
              <a:t>DNS:192.168.165.1</a:t>
            </a:r>
            <a:endParaRPr lang="zh-CN" altLang="en-US" sz="1200" dirty="0">
              <a:latin typeface="微软雅黑" panose="020B0503020204020204" pitchFamily="34" charset="-122"/>
              <a:ea typeface="微软雅黑" panose="020B0503020204020204" pitchFamily="34" charset="-122"/>
            </a:endParaRPr>
          </a:p>
        </p:txBody>
      </p:sp>
      <p:cxnSp>
        <p:nvCxnSpPr>
          <p:cNvPr id="103" name="肘形连接符 102"/>
          <p:cNvCxnSpPr>
            <a:stCxn id="131" idx="2"/>
            <a:endCxn id="89" idx="0"/>
          </p:cNvCxnSpPr>
          <p:nvPr/>
        </p:nvCxnSpPr>
        <p:spPr>
          <a:xfrm rot="16200000" flipH="1">
            <a:off x="5414963" y="4351338"/>
            <a:ext cx="501650" cy="1352550"/>
          </a:xfrm>
          <a:prstGeom prst="bentConnector3">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grpSp>
        <p:nvGrpSpPr>
          <p:cNvPr id="104" name="Group 83"/>
          <p:cNvGrpSpPr>
            <a:grpSpLocks/>
          </p:cNvGrpSpPr>
          <p:nvPr/>
        </p:nvGrpSpPr>
        <p:grpSpPr bwMode="auto">
          <a:xfrm>
            <a:off x="7280275" y="4664075"/>
            <a:ext cx="1135063" cy="539750"/>
            <a:chOff x="3635896" y="830262"/>
            <a:chExt cx="1088504" cy="438497"/>
          </a:xfrm>
        </p:grpSpPr>
        <p:pic>
          <p:nvPicPr>
            <p:cNvPr id="105" name="Cloud 8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830262"/>
              <a:ext cx="1088504" cy="43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 Box 45"/>
            <p:cNvSpPr txBox="1">
              <a:spLocks noChangeArrowheads="1"/>
            </p:cNvSpPr>
            <p:nvPr/>
          </p:nvSpPr>
          <p:spPr bwMode="auto">
            <a:xfrm>
              <a:off x="3848247" y="923324"/>
              <a:ext cx="706488" cy="224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因特网</a:t>
              </a:r>
              <a:r>
                <a:rPr lang="en-US" altLang="zh-CN" sz="1200" dirty="0">
                  <a:latin typeface="微软雅黑" panose="020B0503020204020204" pitchFamily="34" charset="-122"/>
                  <a:ea typeface="微软雅黑" panose="020B0503020204020204" pitchFamily="34" charset="-122"/>
                </a:rPr>
                <a:t>2</a:t>
              </a:r>
            </a:p>
          </p:txBody>
        </p:sp>
      </p:grpSp>
      <p:pic>
        <p:nvPicPr>
          <p:cNvPr id="107" name="Picture 80" descr="14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09825" y="1514475"/>
            <a:ext cx="7572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80" descr="14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60700" y="1514475"/>
            <a:ext cx="7572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80" descr="14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0300" y="1514475"/>
            <a:ext cx="7572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745038" y="1443881"/>
            <a:ext cx="6889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6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34013" y="1443881"/>
            <a:ext cx="6889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6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15050" y="1443881"/>
            <a:ext cx="6889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 name="肘形连接符 112"/>
          <p:cNvCxnSpPr>
            <a:stCxn id="107" idx="2"/>
            <a:endCxn id="90" idx="0"/>
          </p:cNvCxnSpPr>
          <p:nvPr/>
        </p:nvCxnSpPr>
        <p:spPr>
          <a:xfrm rot="16200000" flipH="1">
            <a:off x="3342481" y="1578769"/>
            <a:ext cx="601663" cy="1711325"/>
          </a:xfrm>
          <a:prstGeom prst="bentConnector3">
            <a:avLst/>
          </a:prstGeom>
          <a:ln>
            <a:tailEnd type="none"/>
          </a:ln>
        </p:spPr>
        <p:style>
          <a:lnRef idx="2">
            <a:schemeClr val="accent4"/>
          </a:lnRef>
          <a:fillRef idx="0">
            <a:schemeClr val="accent4"/>
          </a:fillRef>
          <a:effectRef idx="1">
            <a:schemeClr val="accent4"/>
          </a:effectRef>
          <a:fontRef idx="minor">
            <a:schemeClr val="tx1"/>
          </a:fontRef>
        </p:style>
      </p:cxnSp>
      <p:cxnSp>
        <p:nvCxnSpPr>
          <p:cNvPr id="114" name="肘形连接符 113"/>
          <p:cNvCxnSpPr>
            <a:stCxn id="108" idx="2"/>
            <a:endCxn id="90" idx="0"/>
          </p:cNvCxnSpPr>
          <p:nvPr/>
        </p:nvCxnSpPr>
        <p:spPr>
          <a:xfrm rot="16200000" flipH="1">
            <a:off x="3667918" y="1904207"/>
            <a:ext cx="601663" cy="1060450"/>
          </a:xfrm>
          <a:prstGeom prst="bentConnector3">
            <a:avLst/>
          </a:prstGeom>
          <a:ln>
            <a:tailEnd type="none"/>
          </a:ln>
        </p:spPr>
        <p:style>
          <a:lnRef idx="2">
            <a:schemeClr val="accent4"/>
          </a:lnRef>
          <a:fillRef idx="0">
            <a:schemeClr val="accent4"/>
          </a:fillRef>
          <a:effectRef idx="1">
            <a:schemeClr val="accent4"/>
          </a:effectRef>
          <a:fontRef idx="minor">
            <a:schemeClr val="tx1"/>
          </a:fontRef>
        </p:style>
      </p:cxnSp>
      <p:cxnSp>
        <p:nvCxnSpPr>
          <p:cNvPr id="115" name="肘形连接符 114"/>
          <p:cNvCxnSpPr>
            <a:stCxn id="109" idx="2"/>
            <a:endCxn id="90" idx="0"/>
          </p:cNvCxnSpPr>
          <p:nvPr/>
        </p:nvCxnSpPr>
        <p:spPr>
          <a:xfrm rot="16200000" flipH="1">
            <a:off x="3973512" y="2209801"/>
            <a:ext cx="601663" cy="449262"/>
          </a:xfrm>
          <a:prstGeom prst="bentConnector3">
            <a:avLst/>
          </a:prstGeom>
          <a:ln>
            <a:tailEnd type="none"/>
          </a:ln>
        </p:spPr>
        <p:style>
          <a:lnRef idx="2">
            <a:schemeClr val="accent4"/>
          </a:lnRef>
          <a:fillRef idx="0">
            <a:schemeClr val="accent4"/>
          </a:fillRef>
          <a:effectRef idx="1">
            <a:schemeClr val="accent4"/>
          </a:effectRef>
          <a:fontRef idx="minor">
            <a:schemeClr val="tx1"/>
          </a:fontRef>
        </p:style>
      </p:cxnSp>
      <p:cxnSp>
        <p:nvCxnSpPr>
          <p:cNvPr id="116" name="肘形连接符 115"/>
          <p:cNvCxnSpPr>
            <a:stCxn id="110" idx="2"/>
            <a:endCxn id="99" idx="0"/>
          </p:cNvCxnSpPr>
          <p:nvPr/>
        </p:nvCxnSpPr>
        <p:spPr>
          <a:xfrm rot="16200000" flipH="1">
            <a:off x="5349354" y="1873027"/>
            <a:ext cx="243136" cy="762793"/>
          </a:xfrm>
          <a:prstGeom prst="bentConnector3">
            <a:avLst/>
          </a:prstGeom>
          <a:ln>
            <a:tailEnd type="none"/>
          </a:ln>
        </p:spPr>
        <p:style>
          <a:lnRef idx="2">
            <a:schemeClr val="accent4"/>
          </a:lnRef>
          <a:fillRef idx="0">
            <a:schemeClr val="accent4"/>
          </a:fillRef>
          <a:effectRef idx="1">
            <a:schemeClr val="accent4"/>
          </a:effectRef>
          <a:fontRef idx="minor">
            <a:schemeClr val="tx1"/>
          </a:fontRef>
        </p:style>
      </p:cxnSp>
      <p:cxnSp>
        <p:nvCxnSpPr>
          <p:cNvPr id="117" name="肘形连接符 116"/>
          <p:cNvCxnSpPr>
            <a:stCxn id="111" idx="2"/>
            <a:endCxn id="99" idx="0"/>
          </p:cNvCxnSpPr>
          <p:nvPr/>
        </p:nvCxnSpPr>
        <p:spPr>
          <a:xfrm rot="16200000" flipH="1">
            <a:off x="5693842" y="2217515"/>
            <a:ext cx="243136" cy="73818"/>
          </a:xfrm>
          <a:prstGeom prst="bentConnector3">
            <a:avLst/>
          </a:prstGeom>
          <a:ln>
            <a:tailEnd type="none"/>
          </a:ln>
        </p:spPr>
        <p:style>
          <a:lnRef idx="2">
            <a:schemeClr val="accent4"/>
          </a:lnRef>
          <a:fillRef idx="0">
            <a:schemeClr val="accent4"/>
          </a:fillRef>
          <a:effectRef idx="1">
            <a:schemeClr val="accent4"/>
          </a:effectRef>
          <a:fontRef idx="minor">
            <a:schemeClr val="tx1"/>
          </a:fontRef>
        </p:style>
      </p:cxnSp>
      <p:cxnSp>
        <p:nvCxnSpPr>
          <p:cNvPr id="118" name="肘形连接符 117"/>
          <p:cNvCxnSpPr>
            <a:stCxn id="112" idx="2"/>
            <a:endCxn id="99" idx="0"/>
          </p:cNvCxnSpPr>
          <p:nvPr/>
        </p:nvCxnSpPr>
        <p:spPr>
          <a:xfrm rot="5400000">
            <a:off x="6034361" y="1950815"/>
            <a:ext cx="243136" cy="607219"/>
          </a:xfrm>
          <a:prstGeom prst="bentConnector3">
            <a:avLst/>
          </a:prstGeom>
          <a:ln>
            <a:tailEnd type="none"/>
          </a:ln>
        </p:spPr>
        <p:style>
          <a:lnRef idx="2">
            <a:schemeClr val="accent4"/>
          </a:lnRef>
          <a:fillRef idx="0">
            <a:schemeClr val="accent4"/>
          </a:fillRef>
          <a:effectRef idx="1">
            <a:schemeClr val="accent4"/>
          </a:effectRef>
          <a:fontRef idx="minor">
            <a:schemeClr val="tx1"/>
          </a:fontRef>
        </p:style>
      </p:cxnSp>
      <p:sp>
        <p:nvSpPr>
          <p:cNvPr id="119" name="Rectangle 325"/>
          <p:cNvSpPr>
            <a:spLocks noChangeArrowheads="1"/>
          </p:cNvSpPr>
          <p:nvPr/>
        </p:nvSpPr>
        <p:spPr bwMode="auto">
          <a:xfrm>
            <a:off x="4730750" y="1206972"/>
            <a:ext cx="6461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a:latin typeface="微软雅黑" panose="020B0503020204020204" pitchFamily="34" charset="-122"/>
                <a:ea typeface="微软雅黑" panose="020B0503020204020204" pitchFamily="34" charset="-122"/>
              </a:rPr>
              <a:t>话务台</a:t>
            </a:r>
            <a:endParaRPr lang="en-US" altLang="zh-CN" sz="1200" dirty="0">
              <a:latin typeface="微软雅黑" panose="020B0503020204020204" pitchFamily="34" charset="-122"/>
              <a:ea typeface="微软雅黑" panose="020B0503020204020204" pitchFamily="34" charset="-122"/>
            </a:endParaRPr>
          </a:p>
        </p:txBody>
      </p:sp>
      <p:sp>
        <p:nvSpPr>
          <p:cNvPr id="120" name="Rectangle 325"/>
          <p:cNvSpPr>
            <a:spLocks noChangeArrowheads="1"/>
          </p:cNvSpPr>
          <p:nvPr/>
        </p:nvSpPr>
        <p:spPr bwMode="auto">
          <a:xfrm>
            <a:off x="5434013" y="1206972"/>
            <a:ext cx="6461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话务台</a:t>
            </a:r>
            <a:endParaRPr lang="en-US" altLang="zh-CN" sz="1200" dirty="0">
              <a:latin typeface="微软雅黑" panose="020B0503020204020204" pitchFamily="34" charset="-122"/>
              <a:ea typeface="微软雅黑" panose="020B0503020204020204" pitchFamily="34" charset="-122"/>
            </a:endParaRPr>
          </a:p>
        </p:txBody>
      </p:sp>
      <p:sp>
        <p:nvSpPr>
          <p:cNvPr id="121" name="Rectangle 325"/>
          <p:cNvSpPr>
            <a:spLocks noChangeArrowheads="1"/>
          </p:cNvSpPr>
          <p:nvPr/>
        </p:nvSpPr>
        <p:spPr bwMode="auto">
          <a:xfrm>
            <a:off x="2444750" y="1196752"/>
            <a:ext cx="631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分机</a:t>
            </a:r>
            <a:endParaRPr lang="en-US" altLang="zh-CN" sz="1200" dirty="0">
              <a:latin typeface="微软雅黑" panose="020B0503020204020204" pitchFamily="34" charset="-122"/>
              <a:ea typeface="微软雅黑" panose="020B0503020204020204" pitchFamily="34" charset="-122"/>
            </a:endParaRPr>
          </a:p>
        </p:txBody>
      </p:sp>
      <p:sp>
        <p:nvSpPr>
          <p:cNvPr id="122" name="Rectangle 325"/>
          <p:cNvSpPr>
            <a:spLocks noChangeArrowheads="1"/>
          </p:cNvSpPr>
          <p:nvPr/>
        </p:nvSpPr>
        <p:spPr bwMode="auto">
          <a:xfrm>
            <a:off x="3182938" y="1196752"/>
            <a:ext cx="631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200" dirty="0">
                <a:latin typeface="微软雅黑" panose="020B0503020204020204" pitchFamily="34" charset="-122"/>
                <a:ea typeface="微软雅黑" panose="020B0503020204020204" pitchFamily="34" charset="-122"/>
              </a:rPr>
              <a:t>IP</a:t>
            </a:r>
            <a:r>
              <a:rPr lang="zh-CN" altLang="en-US" sz="1200">
                <a:latin typeface="微软雅黑" panose="020B0503020204020204" pitchFamily="34" charset="-122"/>
                <a:ea typeface="微软雅黑" panose="020B0503020204020204" pitchFamily="34" charset="-122"/>
              </a:rPr>
              <a:t>分机</a:t>
            </a:r>
            <a:endParaRPr lang="en-US" altLang="zh-CN" sz="1200" dirty="0">
              <a:latin typeface="微软雅黑" panose="020B0503020204020204" pitchFamily="34" charset="-122"/>
              <a:ea typeface="微软雅黑" panose="020B0503020204020204" pitchFamily="34" charset="-122"/>
            </a:endParaRPr>
          </a:p>
        </p:txBody>
      </p:sp>
      <p:sp>
        <p:nvSpPr>
          <p:cNvPr id="123" name="Rectangle 325"/>
          <p:cNvSpPr>
            <a:spLocks noChangeArrowheads="1"/>
          </p:cNvSpPr>
          <p:nvPr/>
        </p:nvSpPr>
        <p:spPr bwMode="auto">
          <a:xfrm>
            <a:off x="3759200" y="1196752"/>
            <a:ext cx="631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200" dirty="0">
                <a:latin typeface="微软雅黑" panose="020B0503020204020204" pitchFamily="34" charset="-122"/>
                <a:ea typeface="微软雅黑" panose="020B0503020204020204" pitchFamily="34" charset="-122"/>
              </a:rPr>
              <a:t>IP</a:t>
            </a:r>
            <a:r>
              <a:rPr lang="zh-CN" altLang="en-US" sz="1200">
                <a:latin typeface="微软雅黑" panose="020B0503020204020204" pitchFamily="34" charset="-122"/>
                <a:ea typeface="微软雅黑" panose="020B0503020204020204" pitchFamily="34" charset="-122"/>
              </a:rPr>
              <a:t>分机</a:t>
            </a:r>
            <a:endParaRPr lang="en-US" altLang="zh-CN" sz="1200" dirty="0">
              <a:latin typeface="微软雅黑" panose="020B0503020204020204" pitchFamily="34" charset="-122"/>
              <a:ea typeface="微软雅黑" panose="020B0503020204020204" pitchFamily="34" charset="-122"/>
            </a:endParaRPr>
          </a:p>
        </p:txBody>
      </p:sp>
      <p:sp>
        <p:nvSpPr>
          <p:cNvPr id="124" name="Rectangle 325"/>
          <p:cNvSpPr>
            <a:spLocks noChangeArrowheads="1"/>
          </p:cNvSpPr>
          <p:nvPr/>
        </p:nvSpPr>
        <p:spPr bwMode="auto">
          <a:xfrm>
            <a:off x="6135688" y="1206972"/>
            <a:ext cx="6477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话务台</a:t>
            </a:r>
            <a:endParaRPr lang="en-US" altLang="zh-CN" sz="1200" dirty="0">
              <a:latin typeface="微软雅黑" panose="020B0503020204020204" pitchFamily="34" charset="-122"/>
              <a:ea typeface="微软雅黑" panose="020B0503020204020204" pitchFamily="34" charset="-122"/>
            </a:endParaRPr>
          </a:p>
        </p:txBody>
      </p:sp>
      <p:pic>
        <p:nvPicPr>
          <p:cNvPr id="125" name="图片 80"/>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56425" y="1138238"/>
            <a:ext cx="1757363"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矩形 81"/>
          <p:cNvSpPr>
            <a:spLocks noChangeArrowheads="1"/>
          </p:cNvSpPr>
          <p:nvPr/>
        </p:nvSpPr>
        <p:spPr bwMode="auto">
          <a:xfrm>
            <a:off x="6962581" y="1897855"/>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dirty="0">
                <a:solidFill>
                  <a:schemeClr val="tx2">
                    <a:lumMod val="50000"/>
                    <a:lumOff val="50000"/>
                  </a:schemeClr>
                </a:solidFill>
                <a:latin typeface="微软雅黑" panose="020B0503020204020204" pitchFamily="34" charset="-122"/>
                <a:ea typeface="微软雅黑" panose="020B0503020204020204" pitchFamily="34" charset="-122"/>
              </a:rPr>
              <a:t>呼叫中心</a:t>
            </a:r>
            <a:endParaRPr lang="en-US" altLang="zh-CN" sz="1600" dirty="0">
              <a:solidFill>
                <a:schemeClr val="tx2">
                  <a:lumMod val="50000"/>
                  <a:lumOff val="50000"/>
                </a:schemeClr>
              </a:solidFill>
              <a:latin typeface="微软雅黑" panose="020B0503020204020204" pitchFamily="34" charset="-122"/>
              <a:ea typeface="微软雅黑" panose="020B0503020204020204" pitchFamily="34" charset="-122"/>
            </a:endParaRPr>
          </a:p>
        </p:txBody>
      </p:sp>
      <p:sp>
        <p:nvSpPr>
          <p:cNvPr id="127" name="TextBox 71"/>
          <p:cNvSpPr txBox="1">
            <a:spLocks noChangeArrowheads="1"/>
          </p:cNvSpPr>
          <p:nvPr/>
        </p:nvSpPr>
        <p:spPr bwMode="auto">
          <a:xfrm>
            <a:off x="3708400" y="4660900"/>
            <a:ext cx="315913"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00" dirty="0">
                <a:latin typeface="微软雅黑" panose="020B0503020204020204" pitchFamily="34" charset="-122"/>
                <a:ea typeface="微软雅黑" panose="020B0503020204020204" pitchFamily="34" charset="-122"/>
              </a:rPr>
              <a:t>ETH1 </a:t>
            </a:r>
            <a:endParaRPr lang="es-DO" altLang="zh-CN" sz="800">
              <a:latin typeface="微软雅黑" panose="020B0503020204020204" pitchFamily="34" charset="-122"/>
              <a:ea typeface="微软雅黑" panose="020B0503020204020204" pitchFamily="34" charset="-122"/>
            </a:endParaRPr>
          </a:p>
        </p:txBody>
      </p:sp>
      <p:sp>
        <p:nvSpPr>
          <p:cNvPr id="128" name="TextBox 71"/>
          <p:cNvSpPr txBox="1">
            <a:spLocks noChangeArrowheads="1"/>
          </p:cNvSpPr>
          <p:nvPr/>
        </p:nvSpPr>
        <p:spPr bwMode="auto">
          <a:xfrm>
            <a:off x="3997325" y="4652963"/>
            <a:ext cx="3175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00" dirty="0">
                <a:latin typeface="微软雅黑" panose="020B0503020204020204" pitchFamily="34" charset="-122"/>
                <a:ea typeface="微软雅黑" panose="020B0503020204020204" pitchFamily="34" charset="-122"/>
              </a:rPr>
              <a:t>ETH2 </a:t>
            </a:r>
            <a:endParaRPr lang="es-DO" altLang="zh-CN" sz="800">
              <a:latin typeface="微软雅黑" panose="020B0503020204020204" pitchFamily="34" charset="-122"/>
              <a:ea typeface="微软雅黑" panose="020B0503020204020204" pitchFamily="34" charset="-122"/>
            </a:endParaRPr>
          </a:p>
        </p:txBody>
      </p:sp>
      <p:sp>
        <p:nvSpPr>
          <p:cNvPr id="129" name="TextBox 71"/>
          <p:cNvSpPr txBox="1">
            <a:spLocks noChangeArrowheads="1"/>
          </p:cNvSpPr>
          <p:nvPr/>
        </p:nvSpPr>
        <p:spPr bwMode="auto">
          <a:xfrm>
            <a:off x="4284663" y="4652963"/>
            <a:ext cx="315912"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00" dirty="0">
                <a:latin typeface="微软雅黑" panose="020B0503020204020204" pitchFamily="34" charset="-122"/>
                <a:ea typeface="微软雅黑" panose="020B0503020204020204" pitchFamily="34" charset="-122"/>
              </a:rPr>
              <a:t>ETH3 </a:t>
            </a:r>
            <a:endParaRPr lang="es-DO" altLang="zh-CN" sz="800">
              <a:latin typeface="微软雅黑" panose="020B0503020204020204" pitchFamily="34" charset="-122"/>
              <a:ea typeface="微软雅黑" panose="020B0503020204020204" pitchFamily="34" charset="-122"/>
            </a:endParaRPr>
          </a:p>
        </p:txBody>
      </p:sp>
      <p:sp>
        <p:nvSpPr>
          <p:cNvPr id="130" name="TextBox 71"/>
          <p:cNvSpPr txBox="1">
            <a:spLocks noChangeArrowheads="1"/>
          </p:cNvSpPr>
          <p:nvPr/>
        </p:nvSpPr>
        <p:spPr bwMode="auto">
          <a:xfrm>
            <a:off x="4543425" y="4652963"/>
            <a:ext cx="31591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00" dirty="0">
                <a:latin typeface="微软雅黑" panose="020B0503020204020204" pitchFamily="34" charset="-122"/>
                <a:ea typeface="微软雅黑" panose="020B0503020204020204" pitchFamily="34" charset="-122"/>
              </a:rPr>
              <a:t>ETH4 </a:t>
            </a:r>
            <a:endParaRPr lang="es-DO" altLang="zh-CN" sz="800">
              <a:latin typeface="微软雅黑" panose="020B0503020204020204" pitchFamily="34" charset="-122"/>
              <a:ea typeface="微软雅黑" panose="020B0503020204020204" pitchFamily="34" charset="-122"/>
            </a:endParaRPr>
          </a:p>
        </p:txBody>
      </p:sp>
      <p:sp>
        <p:nvSpPr>
          <p:cNvPr id="131" name="TextBox 71"/>
          <p:cNvSpPr txBox="1">
            <a:spLocks noChangeArrowheads="1"/>
          </p:cNvSpPr>
          <p:nvPr/>
        </p:nvSpPr>
        <p:spPr bwMode="auto">
          <a:xfrm>
            <a:off x="4830763" y="4652963"/>
            <a:ext cx="3175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00" dirty="0">
                <a:latin typeface="微软雅黑" panose="020B0503020204020204" pitchFamily="34" charset="-122"/>
                <a:ea typeface="微软雅黑" panose="020B0503020204020204" pitchFamily="34" charset="-122"/>
              </a:rPr>
              <a:t>ETH5 </a:t>
            </a:r>
            <a:endParaRPr lang="es-DO" altLang="zh-CN" sz="800">
              <a:latin typeface="微软雅黑" panose="020B0503020204020204" pitchFamily="34" charset="-122"/>
              <a:ea typeface="微软雅黑" panose="020B0503020204020204" pitchFamily="34" charset="-122"/>
            </a:endParaRPr>
          </a:p>
        </p:txBody>
      </p:sp>
      <p:sp>
        <p:nvSpPr>
          <p:cNvPr id="132" name="TextBox 71"/>
          <p:cNvSpPr txBox="1">
            <a:spLocks noChangeArrowheads="1"/>
          </p:cNvSpPr>
          <p:nvPr/>
        </p:nvSpPr>
        <p:spPr bwMode="auto">
          <a:xfrm>
            <a:off x="5119688" y="4652963"/>
            <a:ext cx="315912"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00" dirty="0">
                <a:latin typeface="微软雅黑" panose="020B0503020204020204" pitchFamily="34" charset="-122"/>
                <a:ea typeface="微软雅黑" panose="020B0503020204020204" pitchFamily="34" charset="-122"/>
              </a:rPr>
              <a:t>ETH6 </a:t>
            </a:r>
            <a:endParaRPr lang="es-DO" altLang="zh-CN" sz="800">
              <a:latin typeface="微软雅黑" panose="020B0503020204020204" pitchFamily="34" charset="-122"/>
              <a:ea typeface="微软雅黑" panose="020B0503020204020204" pitchFamily="34" charset="-122"/>
            </a:endParaRPr>
          </a:p>
        </p:txBody>
      </p:sp>
      <p:pic>
        <p:nvPicPr>
          <p:cNvPr id="133" name="图片 143"/>
          <p:cNvPicPr>
            <a:picLocks noChangeAspect="1"/>
          </p:cNvPicPr>
          <p:nvPr/>
        </p:nvPicPr>
        <p:blipFill>
          <a:blip r:embed="rId10">
            <a:extLst>
              <a:ext uri="{28A0092B-C50C-407E-A947-70E740481C1C}">
                <a14:useLocalDpi xmlns:a14="http://schemas.microsoft.com/office/drawing/2010/main" val="0"/>
              </a:ext>
            </a:extLst>
          </a:blip>
          <a:srcRect l="23868"/>
          <a:stretch>
            <a:fillRect/>
          </a:stretch>
        </p:blipFill>
        <p:spPr bwMode="auto">
          <a:xfrm>
            <a:off x="577850" y="1227138"/>
            <a:ext cx="17160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矩形 144"/>
          <p:cNvSpPr>
            <a:spLocks noChangeArrowheads="1"/>
          </p:cNvSpPr>
          <p:nvPr/>
        </p:nvSpPr>
        <p:spPr bwMode="auto">
          <a:xfrm>
            <a:off x="565150" y="1946838"/>
            <a:ext cx="800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dirty="0">
                <a:solidFill>
                  <a:schemeClr val="tx2">
                    <a:lumMod val="50000"/>
                    <a:lumOff val="50000"/>
                  </a:schemeClr>
                </a:solidFill>
                <a:latin typeface="微软雅黑" panose="020B0503020204020204" pitchFamily="34" charset="-122"/>
                <a:ea typeface="微软雅黑" panose="020B0503020204020204" pitchFamily="34" charset="-122"/>
              </a:rPr>
              <a:t>办公室</a:t>
            </a:r>
            <a:endParaRPr lang="en-US" altLang="zh-CN" sz="1600" dirty="0">
              <a:solidFill>
                <a:schemeClr val="tx2">
                  <a:lumMod val="50000"/>
                  <a:lumOff val="50000"/>
                </a:schemeClr>
              </a:solidFill>
              <a:latin typeface="微软雅黑" panose="020B0503020204020204" pitchFamily="34" charset="-122"/>
              <a:ea typeface="微软雅黑" panose="020B0503020204020204" pitchFamily="34" charset="-122"/>
            </a:endParaRPr>
          </a:p>
        </p:txBody>
      </p:sp>
      <p:cxnSp>
        <p:nvCxnSpPr>
          <p:cNvPr id="135" name="肘形连接符 134"/>
          <p:cNvCxnSpPr>
            <a:stCxn id="130" idx="2"/>
            <a:endCxn id="91" idx="0"/>
          </p:cNvCxnSpPr>
          <p:nvPr/>
        </p:nvCxnSpPr>
        <p:spPr>
          <a:xfrm rot="5400000">
            <a:off x="4394200" y="4970463"/>
            <a:ext cx="501650" cy="114300"/>
          </a:xfrm>
          <a:prstGeom prst="bentConnector3">
            <a:avLst>
              <a:gd name="adj1" fmla="val 50000"/>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cxnSp>
        <p:nvCxnSpPr>
          <p:cNvPr id="136" name="肘形连接符 135"/>
          <p:cNvCxnSpPr>
            <a:stCxn id="129" idx="2"/>
            <a:endCxn id="98" idx="0"/>
          </p:cNvCxnSpPr>
          <p:nvPr/>
        </p:nvCxnSpPr>
        <p:spPr>
          <a:xfrm rot="5400000">
            <a:off x="3358357" y="4194969"/>
            <a:ext cx="501650" cy="1665287"/>
          </a:xfrm>
          <a:prstGeom prst="bentConnector3">
            <a:avLst>
              <a:gd name="adj1" fmla="val 50000"/>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cxnSp>
        <p:nvCxnSpPr>
          <p:cNvPr id="137" name="肘形连接符 136"/>
          <p:cNvCxnSpPr/>
          <p:nvPr/>
        </p:nvCxnSpPr>
        <p:spPr>
          <a:xfrm rot="5400000">
            <a:off x="3059907" y="4180681"/>
            <a:ext cx="501650" cy="1665287"/>
          </a:xfrm>
          <a:prstGeom prst="bentConnector3">
            <a:avLst>
              <a:gd name="adj1" fmla="val 50000"/>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sp>
        <p:nvSpPr>
          <p:cNvPr id="69" name="标题 1"/>
          <p:cNvSpPr txBox="1">
            <a:spLocks/>
          </p:cNvSpPr>
          <p:nvPr/>
        </p:nvSpPr>
        <p:spPr>
          <a:xfrm>
            <a:off x="428625" y="332656"/>
            <a:ext cx="8229600" cy="776036"/>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zh-CN" altLang="en-US" kern="0" dirty="0" smtClean="0"/>
              <a:t>高度集成 </a:t>
            </a:r>
            <a:r>
              <a:rPr lang="en-US" altLang="zh-CN" sz="2400" kern="0" dirty="0" smtClean="0"/>
              <a:t>— </a:t>
            </a:r>
            <a:r>
              <a:rPr lang="zh-CN" altLang="en-US" sz="2400" kern="0" dirty="0" smtClean="0"/>
              <a:t>企业数据及语音一体化方案</a:t>
            </a:r>
            <a:endParaRPr lang="zh-CN" altLang="en-US" kern="0" dirty="0" smtClean="0"/>
          </a:p>
        </p:txBody>
      </p:sp>
    </p:spTree>
    <p:extLst>
      <p:ext uri="{BB962C8B-B14F-4D97-AF65-F5344CB8AC3E}">
        <p14:creationId xmlns:p14="http://schemas.microsoft.com/office/powerpoint/2010/main" val="1278808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标题 8"/>
          <p:cNvSpPr>
            <a:spLocks noGrp="1"/>
          </p:cNvSpPr>
          <p:nvPr>
            <p:ph type="title"/>
          </p:nvPr>
        </p:nvSpPr>
        <p:spPr/>
        <p:txBody>
          <a:bodyPr/>
          <a:lstStyle/>
          <a:p>
            <a:pPr eaLnBrk="1" hangingPunct="1"/>
            <a:r>
              <a:rPr lang="zh-CN" altLang="en-US" dirty="0" smtClean="0"/>
              <a:t>快速部署 </a:t>
            </a:r>
            <a:r>
              <a:rPr lang="en-US" altLang="zh-CN" sz="2400" dirty="0" smtClean="0"/>
              <a:t>—</a:t>
            </a:r>
            <a:r>
              <a:rPr lang="zh-CN" altLang="en-US" sz="2400" dirty="0" smtClean="0"/>
              <a:t>建成周期短，按需选型，成本可控</a:t>
            </a:r>
            <a:endParaRPr lang="zh-CN" altLang="en-US" sz="2800" dirty="0" smtClean="0"/>
          </a:p>
        </p:txBody>
      </p:sp>
      <p:sp>
        <p:nvSpPr>
          <p:cNvPr id="9219" name="内容占位符 38"/>
          <p:cNvSpPr>
            <a:spLocks noGrp="1"/>
          </p:cNvSpPr>
          <p:nvPr>
            <p:ph idx="1"/>
          </p:nvPr>
        </p:nvSpPr>
        <p:spPr>
          <a:xfrm>
            <a:off x="4611563" y="3614465"/>
            <a:ext cx="4122765" cy="2061333"/>
          </a:xfrm>
        </p:spPr>
        <p:txBody>
          <a:bodyPr/>
          <a:lstStyle/>
          <a:p>
            <a:r>
              <a:rPr lang="zh-CN" altLang="en-US" sz="1400" dirty="0" smtClean="0"/>
              <a:t>预先配置好系统，现场只需简单按图纸连接设备。当天即可安装完成并投入使用，</a:t>
            </a:r>
            <a:r>
              <a:rPr lang="zh-CN" altLang="en-US" sz="1400" dirty="0" smtClean="0">
                <a:latin typeface="微软雅黑" pitchFamily="34" charset="-122"/>
                <a:ea typeface="微软雅黑" pitchFamily="34" charset="-122"/>
              </a:rPr>
              <a:t>建设周期大大短于传统自建型呼叫中心</a:t>
            </a:r>
            <a:r>
              <a:rPr lang="zh-CN" altLang="en-US" sz="1400" dirty="0" smtClean="0"/>
              <a:t>，异地部署轻松简单，无需专业人员上门。</a:t>
            </a:r>
            <a:endParaRPr lang="en-US" altLang="zh-CN" sz="1400" dirty="0" smtClean="0"/>
          </a:p>
          <a:p>
            <a:endParaRPr lang="en-US" altLang="zh-CN" sz="1400" dirty="0" smtClean="0">
              <a:latin typeface="微软雅黑" pitchFamily="34" charset="-122"/>
              <a:ea typeface="微软雅黑" pitchFamily="34" charset="-122"/>
            </a:endParaRPr>
          </a:p>
          <a:p>
            <a:r>
              <a:rPr lang="en-US" altLang="zh-CN" sz="1400" dirty="0"/>
              <a:t>UCServer</a:t>
            </a:r>
            <a:r>
              <a:rPr lang="zh-CN" altLang="en-US" sz="1400" dirty="0"/>
              <a:t>呼叫中心一体机，具备路由、防火墙、</a:t>
            </a:r>
            <a:r>
              <a:rPr lang="en-US" altLang="zh-CN" sz="1400" dirty="0"/>
              <a:t>VPN</a:t>
            </a:r>
            <a:r>
              <a:rPr lang="zh-CN" altLang="en-US" sz="1400" dirty="0"/>
              <a:t>及上网行为管理，无需采购额外的硬件设备</a:t>
            </a:r>
            <a:r>
              <a:rPr lang="zh-CN" altLang="en-US" sz="1400" dirty="0" smtClean="0"/>
              <a:t>，投入减少，维护成本降低。</a:t>
            </a:r>
            <a:endParaRPr lang="en-US" altLang="zh-CN" sz="1400" dirty="0" smtClean="0">
              <a:latin typeface="微软雅黑" pitchFamily="34" charset="-122"/>
              <a:ea typeface="微软雅黑" pitchFamily="34" charset="-122"/>
            </a:endParaRPr>
          </a:p>
          <a:p>
            <a:endParaRPr lang="zh-CN" altLang="en-US" sz="1400" dirty="0" smtClean="0">
              <a:latin typeface="微软雅黑" pitchFamily="34" charset="-122"/>
              <a:ea typeface="微软雅黑" pitchFamily="34" charset="-122"/>
            </a:endParaRPr>
          </a:p>
        </p:txBody>
      </p:sp>
      <p:grpSp>
        <p:nvGrpSpPr>
          <p:cNvPr id="9220" name="组合 44"/>
          <p:cNvGrpSpPr>
            <a:grpSpLocks/>
          </p:cNvGrpSpPr>
          <p:nvPr/>
        </p:nvGrpSpPr>
        <p:grpSpPr bwMode="auto">
          <a:xfrm>
            <a:off x="2068514" y="1484784"/>
            <a:ext cx="5360988" cy="1384300"/>
            <a:chOff x="2925538" y="1830822"/>
            <a:chExt cx="5361563" cy="1383864"/>
          </a:xfrm>
        </p:grpSpPr>
        <p:sp>
          <p:nvSpPr>
            <p:cNvPr id="6" name="矩形 5"/>
            <p:cNvSpPr/>
            <p:nvPr/>
          </p:nvSpPr>
          <p:spPr>
            <a:xfrm>
              <a:off x="4908538" y="2786196"/>
              <a:ext cx="374690" cy="357075"/>
            </a:xfrm>
            <a:prstGeom prst="rect">
              <a:avLst/>
            </a:prstGeom>
            <a:solidFill>
              <a:schemeClr val="bg1">
                <a:lumMod val="85000"/>
              </a:schemeClr>
            </a:solidFill>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7" name="矩形 6"/>
            <p:cNvSpPr/>
            <p:nvPr/>
          </p:nvSpPr>
          <p:spPr>
            <a:xfrm>
              <a:off x="5861140" y="2786196"/>
              <a:ext cx="374690" cy="357075"/>
            </a:xfrm>
            <a:prstGeom prst="rect">
              <a:avLst/>
            </a:prstGeom>
            <a:solidFill>
              <a:schemeClr val="bg1">
                <a:lumMod val="85000"/>
              </a:schemeClr>
            </a:solidFill>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8" name="矩形 7"/>
            <p:cNvSpPr/>
            <p:nvPr/>
          </p:nvSpPr>
          <p:spPr>
            <a:xfrm>
              <a:off x="6783577" y="2786196"/>
              <a:ext cx="374690" cy="357075"/>
            </a:xfrm>
            <a:prstGeom prst="rect">
              <a:avLst/>
            </a:prstGeom>
            <a:solidFill>
              <a:schemeClr val="bg1">
                <a:lumMod val="85000"/>
              </a:schemeClr>
            </a:solidFill>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9246" name="矩形 14"/>
            <p:cNvSpPr>
              <a:spLocks noChangeArrowheads="1"/>
            </p:cNvSpPr>
            <p:nvPr/>
          </p:nvSpPr>
          <p:spPr bwMode="auto">
            <a:xfrm>
              <a:off x="3857509" y="1830822"/>
              <a:ext cx="646330" cy="584591"/>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设备采购</a:t>
              </a:r>
            </a:p>
          </p:txBody>
        </p:sp>
        <p:sp>
          <p:nvSpPr>
            <p:cNvPr id="9247" name="矩形 15"/>
            <p:cNvSpPr>
              <a:spLocks noChangeArrowheads="1"/>
            </p:cNvSpPr>
            <p:nvPr/>
          </p:nvSpPr>
          <p:spPr bwMode="auto">
            <a:xfrm>
              <a:off x="6640542" y="1844093"/>
              <a:ext cx="646330" cy="584591"/>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系统调试</a:t>
              </a:r>
            </a:p>
          </p:txBody>
        </p:sp>
        <p:sp>
          <p:nvSpPr>
            <p:cNvPr id="9248" name="矩形 16"/>
            <p:cNvSpPr>
              <a:spLocks noChangeArrowheads="1"/>
            </p:cNvSpPr>
            <p:nvPr/>
          </p:nvSpPr>
          <p:spPr bwMode="auto">
            <a:xfrm>
              <a:off x="5715080" y="1844093"/>
              <a:ext cx="646330" cy="584591"/>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软件整合</a:t>
              </a:r>
            </a:p>
          </p:txBody>
        </p:sp>
        <p:cxnSp>
          <p:nvCxnSpPr>
            <p:cNvPr id="22" name="肘形连接符 21"/>
            <p:cNvCxnSpPr>
              <a:stCxn id="6" idx="3"/>
              <a:endCxn id="7" idx="1"/>
            </p:cNvCxnSpPr>
            <p:nvPr/>
          </p:nvCxnSpPr>
          <p:spPr>
            <a:xfrm>
              <a:off x="5283228" y="2965527"/>
              <a:ext cx="577912" cy="1587"/>
            </a:xfrm>
            <a:prstGeom prst="bentConnector3">
              <a:avLst>
                <a:gd name="adj1" fmla="val 50000"/>
              </a:avLst>
            </a:prstGeom>
            <a:ln>
              <a:solidFill>
                <a:schemeClr val="tx1">
                  <a:lumMod val="75000"/>
                  <a:lumOff val="25000"/>
                </a:schemeClr>
              </a:solidFill>
              <a:tailEnd type="arrow"/>
            </a:ln>
          </p:spPr>
          <p:style>
            <a:lnRef idx="2">
              <a:schemeClr val="accent1"/>
            </a:lnRef>
            <a:fillRef idx="1">
              <a:schemeClr val="lt1"/>
            </a:fillRef>
            <a:effectRef idx="0">
              <a:schemeClr val="accent1"/>
            </a:effectRef>
            <a:fontRef idx="minor">
              <a:schemeClr val="dk1"/>
            </a:fontRef>
          </p:style>
        </p:cxnSp>
        <p:cxnSp>
          <p:nvCxnSpPr>
            <p:cNvPr id="23" name="肘形连接符 22"/>
            <p:cNvCxnSpPr>
              <a:stCxn id="7" idx="3"/>
              <a:endCxn id="8" idx="1"/>
            </p:cNvCxnSpPr>
            <p:nvPr/>
          </p:nvCxnSpPr>
          <p:spPr>
            <a:xfrm>
              <a:off x="6235831" y="2965527"/>
              <a:ext cx="547747" cy="1587"/>
            </a:xfrm>
            <a:prstGeom prst="bentConnector3">
              <a:avLst>
                <a:gd name="adj1" fmla="val 50000"/>
              </a:avLst>
            </a:prstGeom>
            <a:ln>
              <a:solidFill>
                <a:schemeClr val="tx1">
                  <a:lumMod val="75000"/>
                  <a:lumOff val="25000"/>
                </a:schemeClr>
              </a:solidFill>
              <a:tailEnd type="arrow"/>
            </a:ln>
          </p:spPr>
          <p:style>
            <a:lnRef idx="2">
              <a:schemeClr val="accent1"/>
            </a:lnRef>
            <a:fillRef idx="1">
              <a:schemeClr val="lt1"/>
            </a:fillRef>
            <a:effectRef idx="0">
              <a:schemeClr val="accent1"/>
            </a:effectRef>
            <a:fontRef idx="minor">
              <a:schemeClr val="dk1"/>
            </a:fontRef>
          </p:style>
        </p:cxnSp>
        <p:cxnSp>
          <p:nvCxnSpPr>
            <p:cNvPr id="29" name="肘形连接符 28"/>
            <p:cNvCxnSpPr>
              <a:stCxn id="8" idx="3"/>
              <a:endCxn id="41" idx="1"/>
            </p:cNvCxnSpPr>
            <p:nvPr/>
          </p:nvCxnSpPr>
          <p:spPr>
            <a:xfrm>
              <a:off x="7158268" y="2965527"/>
              <a:ext cx="554097" cy="0"/>
            </a:xfrm>
            <a:prstGeom prst="bentConnector3">
              <a:avLst>
                <a:gd name="adj1" fmla="val 50000"/>
              </a:avLst>
            </a:prstGeom>
            <a:ln>
              <a:solidFill>
                <a:schemeClr val="tx1">
                  <a:lumMod val="75000"/>
                  <a:lumOff val="25000"/>
                </a:schemeClr>
              </a:solidFill>
              <a:tailEnd type="arrow"/>
            </a:ln>
          </p:spPr>
          <p:style>
            <a:lnRef idx="2">
              <a:schemeClr val="accent1"/>
            </a:lnRef>
            <a:fillRef idx="1">
              <a:schemeClr val="lt1"/>
            </a:fillRef>
            <a:effectRef idx="0">
              <a:schemeClr val="accent1"/>
            </a:effectRef>
            <a:fontRef idx="minor">
              <a:schemeClr val="dk1"/>
            </a:fontRef>
          </p:style>
        </p:cxnSp>
        <p:sp>
          <p:nvSpPr>
            <p:cNvPr id="31" name="矩形 30"/>
            <p:cNvSpPr/>
            <p:nvPr/>
          </p:nvSpPr>
          <p:spPr>
            <a:xfrm>
              <a:off x="4003566" y="2786196"/>
              <a:ext cx="374690" cy="357075"/>
            </a:xfrm>
            <a:prstGeom prst="rect">
              <a:avLst/>
            </a:prstGeom>
            <a:solidFill>
              <a:schemeClr val="bg1">
                <a:lumMod val="85000"/>
              </a:schemeClr>
            </a:solidFill>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cxnSp>
          <p:nvCxnSpPr>
            <p:cNvPr id="32" name="肘形连接符 31"/>
            <p:cNvCxnSpPr>
              <a:stCxn id="31" idx="3"/>
              <a:endCxn id="6" idx="1"/>
            </p:cNvCxnSpPr>
            <p:nvPr/>
          </p:nvCxnSpPr>
          <p:spPr>
            <a:xfrm>
              <a:off x="4378256" y="2965527"/>
              <a:ext cx="530282" cy="1587"/>
            </a:xfrm>
            <a:prstGeom prst="bentConnector3">
              <a:avLst>
                <a:gd name="adj1" fmla="val 50000"/>
              </a:avLst>
            </a:prstGeom>
            <a:ln>
              <a:solidFill>
                <a:schemeClr val="tx1">
                  <a:lumMod val="75000"/>
                  <a:lumOff val="25000"/>
                </a:schemeClr>
              </a:solidFill>
              <a:tailEnd type="arrow"/>
            </a:ln>
          </p:spPr>
          <p:style>
            <a:lnRef idx="2">
              <a:schemeClr val="accent1"/>
            </a:lnRef>
            <a:fillRef idx="1">
              <a:schemeClr val="lt1"/>
            </a:fillRef>
            <a:effectRef idx="0">
              <a:schemeClr val="accent1"/>
            </a:effectRef>
            <a:fontRef idx="minor">
              <a:schemeClr val="dk1"/>
            </a:fontRef>
          </p:style>
        </p:cxnSp>
        <p:sp>
          <p:nvSpPr>
            <p:cNvPr id="9254" name="矩形 34"/>
            <p:cNvSpPr>
              <a:spLocks noChangeArrowheads="1"/>
            </p:cNvSpPr>
            <p:nvPr/>
          </p:nvSpPr>
          <p:spPr bwMode="auto">
            <a:xfrm>
              <a:off x="4782970" y="1830822"/>
              <a:ext cx="646330" cy="584591"/>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机房部署</a:t>
              </a:r>
            </a:p>
          </p:txBody>
        </p:sp>
        <p:sp>
          <p:nvSpPr>
            <p:cNvPr id="9255" name="矩形 35"/>
            <p:cNvSpPr>
              <a:spLocks noChangeArrowheads="1"/>
            </p:cNvSpPr>
            <p:nvPr/>
          </p:nvSpPr>
          <p:spPr bwMode="auto">
            <a:xfrm>
              <a:off x="7640771" y="1830822"/>
              <a:ext cx="646330" cy="584591"/>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投入使用</a:t>
              </a:r>
            </a:p>
          </p:txBody>
        </p:sp>
        <p:sp>
          <p:nvSpPr>
            <p:cNvPr id="37" name="矩形 36"/>
            <p:cNvSpPr/>
            <p:nvPr/>
          </p:nvSpPr>
          <p:spPr>
            <a:xfrm>
              <a:off x="3050963" y="2786196"/>
              <a:ext cx="374690" cy="357075"/>
            </a:xfrm>
            <a:prstGeom prst="rect">
              <a:avLst/>
            </a:prstGeom>
            <a:solidFill>
              <a:schemeClr val="bg1">
                <a:lumMod val="85000"/>
              </a:schemeClr>
            </a:solidFill>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cxnSp>
          <p:nvCxnSpPr>
            <p:cNvPr id="38" name="肘形连接符 37"/>
            <p:cNvCxnSpPr>
              <a:stCxn id="37" idx="3"/>
              <a:endCxn id="31" idx="1"/>
            </p:cNvCxnSpPr>
            <p:nvPr/>
          </p:nvCxnSpPr>
          <p:spPr>
            <a:xfrm>
              <a:off x="3425654" y="2965527"/>
              <a:ext cx="577912" cy="1587"/>
            </a:xfrm>
            <a:prstGeom prst="bentConnector3">
              <a:avLst>
                <a:gd name="adj1" fmla="val 50000"/>
              </a:avLst>
            </a:prstGeom>
            <a:ln>
              <a:solidFill>
                <a:schemeClr val="tx1">
                  <a:lumMod val="75000"/>
                  <a:lumOff val="25000"/>
                </a:schemeClr>
              </a:solidFill>
              <a:tailEnd type="arrow"/>
            </a:ln>
          </p:spPr>
          <p:style>
            <a:lnRef idx="2">
              <a:schemeClr val="accent1"/>
            </a:lnRef>
            <a:fillRef idx="1">
              <a:schemeClr val="lt1"/>
            </a:fillRef>
            <a:effectRef idx="0">
              <a:schemeClr val="accent1"/>
            </a:effectRef>
            <a:fontRef idx="minor">
              <a:schemeClr val="dk1"/>
            </a:fontRef>
          </p:style>
        </p:cxnSp>
        <p:sp>
          <p:nvSpPr>
            <p:cNvPr id="9258" name="矩形 38"/>
            <p:cNvSpPr>
              <a:spLocks noChangeArrowheads="1"/>
            </p:cNvSpPr>
            <p:nvPr/>
          </p:nvSpPr>
          <p:spPr bwMode="auto">
            <a:xfrm>
              <a:off x="2925538" y="1830822"/>
              <a:ext cx="646330" cy="584591"/>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系统设计</a:t>
              </a:r>
            </a:p>
          </p:txBody>
        </p:sp>
        <p:sp>
          <p:nvSpPr>
            <p:cNvPr id="41" name="菱形 40"/>
            <p:cNvSpPr/>
            <p:nvPr/>
          </p:nvSpPr>
          <p:spPr>
            <a:xfrm>
              <a:off x="7712364" y="2714781"/>
              <a:ext cx="500117" cy="499905"/>
            </a:xfrm>
            <a:prstGeom prst="diamond">
              <a:avLst/>
            </a:prstGeom>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grpSp>
      <p:grpSp>
        <p:nvGrpSpPr>
          <p:cNvPr id="9221" name="组合 45"/>
          <p:cNvGrpSpPr>
            <a:grpSpLocks/>
          </p:cNvGrpSpPr>
          <p:nvPr/>
        </p:nvGrpSpPr>
        <p:grpSpPr bwMode="auto">
          <a:xfrm>
            <a:off x="2068514" y="3859322"/>
            <a:ext cx="2363787" cy="1214438"/>
            <a:chOff x="3782693" y="4286256"/>
            <a:chExt cx="2364111" cy="1214450"/>
          </a:xfrm>
        </p:grpSpPr>
        <p:sp>
          <p:nvSpPr>
            <p:cNvPr id="10" name="矩形 9"/>
            <p:cNvSpPr/>
            <p:nvPr/>
          </p:nvSpPr>
          <p:spPr>
            <a:xfrm>
              <a:off x="3928722" y="5072074"/>
              <a:ext cx="374678" cy="357191"/>
            </a:xfrm>
            <a:prstGeom prst="rect">
              <a:avLst/>
            </a:prstGeom>
            <a:solidFill>
              <a:srgbClr val="0070C0"/>
            </a:solidFill>
            <a:ln/>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9227" name="矩形 17"/>
            <p:cNvSpPr>
              <a:spLocks noChangeArrowheads="1"/>
            </p:cNvSpPr>
            <p:nvPr/>
          </p:nvSpPr>
          <p:spPr bwMode="auto">
            <a:xfrm>
              <a:off x="4714596" y="4286260"/>
              <a:ext cx="646330" cy="584781"/>
            </a:xfrm>
            <a:prstGeom prst="rect">
              <a:avLst/>
            </a:prstGeom>
            <a:noFill/>
            <a:ln w="9525">
              <a:noFill/>
              <a:miter lim="800000"/>
              <a:headEnd/>
              <a:tailEnd/>
            </a:ln>
          </p:spPr>
          <p:txBody>
            <a:bodyPr>
              <a:spAutoFit/>
            </a:bodyPr>
            <a:lstStyle/>
            <a:p>
              <a:r>
                <a:rPr lang="zh-CN" altLang="en-US" sz="1600" dirty="0" smtClean="0">
                  <a:latin typeface="微软雅黑" pitchFamily="34" charset="-122"/>
                  <a:ea typeface="微软雅黑" pitchFamily="34" charset="-122"/>
                </a:rPr>
                <a:t>预先配置</a:t>
              </a:r>
              <a:endParaRPr lang="zh-CN" altLang="en-US" sz="1600" dirty="0">
                <a:latin typeface="微软雅黑" pitchFamily="34" charset="-122"/>
                <a:ea typeface="微软雅黑" pitchFamily="34" charset="-122"/>
              </a:endParaRPr>
            </a:p>
          </p:txBody>
        </p:sp>
        <p:sp>
          <p:nvSpPr>
            <p:cNvPr id="21" name="TextBox 20"/>
            <p:cNvSpPr txBox="1"/>
            <p:nvPr/>
          </p:nvSpPr>
          <p:spPr>
            <a:xfrm>
              <a:off x="3782693" y="4286256"/>
              <a:ext cx="646201" cy="58478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a:spAutoFit/>
            </a:bodyPr>
            <a:lstStyle/>
            <a:p>
              <a:pPr fontAlgn="auto">
                <a:spcBef>
                  <a:spcPts val="0"/>
                </a:spcBef>
                <a:spcAft>
                  <a:spcPts val="0"/>
                </a:spcAft>
                <a:defRPr/>
              </a:pPr>
              <a:r>
                <a:rPr lang="zh-CN" altLang="en-US" sz="1600" dirty="0" smtClean="0">
                  <a:latin typeface="微软雅黑" pitchFamily="34" charset="-122"/>
                  <a:ea typeface="微软雅黑" pitchFamily="34" charset="-122"/>
                </a:rPr>
                <a:t>选择硬件</a:t>
              </a:r>
              <a:endParaRPr lang="zh-CN" altLang="en-US" sz="1600" dirty="0">
                <a:latin typeface="微软雅黑" pitchFamily="34" charset="-122"/>
                <a:ea typeface="微软雅黑" pitchFamily="34" charset="-122"/>
              </a:endParaRPr>
            </a:p>
          </p:txBody>
        </p:sp>
        <p:cxnSp>
          <p:nvCxnSpPr>
            <p:cNvPr id="24" name="肘形连接符 23"/>
            <p:cNvCxnSpPr>
              <a:stCxn id="0" idx="3"/>
              <a:endCxn id="0" idx="1"/>
            </p:cNvCxnSpPr>
            <p:nvPr/>
          </p:nvCxnSpPr>
          <p:spPr>
            <a:xfrm>
              <a:off x="5167183" y="5251466"/>
              <a:ext cx="408043" cy="1588"/>
            </a:xfrm>
            <a:prstGeom prst="bentConnector3">
              <a:avLst>
                <a:gd name="adj1" fmla="val 50000"/>
              </a:avLst>
            </a:prstGeom>
            <a:ln w="28575">
              <a:solidFill>
                <a:srgbClr val="00B0F0"/>
              </a:solidFill>
              <a:tailEnd type="arrow"/>
            </a:ln>
          </p:spPr>
          <p:style>
            <a:lnRef idx="2">
              <a:schemeClr val="accent5"/>
            </a:lnRef>
            <a:fillRef idx="1">
              <a:schemeClr val="lt1"/>
            </a:fillRef>
            <a:effectRef idx="0">
              <a:schemeClr val="accent5"/>
            </a:effectRef>
            <a:fontRef idx="minor">
              <a:schemeClr val="dk1"/>
            </a:fontRef>
          </p:style>
        </p:cxnSp>
        <p:sp>
          <p:nvSpPr>
            <p:cNvPr id="33" name="矩形 32"/>
            <p:cNvSpPr/>
            <p:nvPr/>
          </p:nvSpPr>
          <p:spPr>
            <a:xfrm>
              <a:off x="4792716" y="5072078"/>
              <a:ext cx="374678" cy="357191"/>
            </a:xfrm>
            <a:prstGeom prst="rect">
              <a:avLst/>
            </a:prstGeom>
            <a:solidFill>
              <a:srgbClr val="0070C0"/>
            </a:solidFill>
            <a:ln/>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cxnSp>
          <p:nvCxnSpPr>
            <p:cNvPr id="34" name="肘形连接符 33"/>
            <p:cNvCxnSpPr>
              <a:stCxn id="0" idx="3"/>
              <a:endCxn id="0" idx="1"/>
            </p:cNvCxnSpPr>
            <p:nvPr/>
          </p:nvCxnSpPr>
          <p:spPr>
            <a:xfrm>
              <a:off x="4303464" y="5249879"/>
              <a:ext cx="489017" cy="1587"/>
            </a:xfrm>
            <a:prstGeom prst="bentConnector3">
              <a:avLst>
                <a:gd name="adj1" fmla="val 50000"/>
              </a:avLst>
            </a:prstGeom>
            <a:ln w="28575">
              <a:solidFill>
                <a:srgbClr val="00B0F0"/>
              </a:solidFill>
              <a:tailEnd type="arrow"/>
            </a:ln>
          </p:spPr>
          <p:style>
            <a:lnRef idx="2">
              <a:schemeClr val="accent5"/>
            </a:lnRef>
            <a:fillRef idx="1">
              <a:schemeClr val="lt1"/>
            </a:fillRef>
            <a:effectRef idx="0">
              <a:schemeClr val="accent5"/>
            </a:effectRef>
            <a:fontRef idx="minor">
              <a:schemeClr val="dk1"/>
            </a:fontRef>
          </p:style>
        </p:cxnSp>
        <p:sp>
          <p:nvSpPr>
            <p:cNvPr id="40" name="菱形 39"/>
            <p:cNvSpPr/>
            <p:nvPr/>
          </p:nvSpPr>
          <p:spPr>
            <a:xfrm>
              <a:off x="5575260" y="5000640"/>
              <a:ext cx="500100" cy="500066"/>
            </a:xfrm>
            <a:prstGeom prst="diamond">
              <a:avLst/>
            </a:prstGeom>
            <a:solidFill>
              <a:srgbClr val="00B050"/>
            </a:solidFill>
            <a:ln/>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9242" name="矩形 41"/>
            <p:cNvSpPr>
              <a:spLocks noChangeArrowheads="1"/>
            </p:cNvSpPr>
            <p:nvPr/>
          </p:nvSpPr>
          <p:spPr bwMode="auto">
            <a:xfrm>
              <a:off x="5500474" y="4286260"/>
              <a:ext cx="646330" cy="584781"/>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投入使用</a:t>
              </a:r>
            </a:p>
          </p:txBody>
        </p:sp>
      </p:grpSp>
      <p:sp>
        <p:nvSpPr>
          <p:cNvPr id="9222" name="TextBox 42"/>
          <p:cNvSpPr txBox="1">
            <a:spLocks noChangeArrowheads="1"/>
          </p:cNvSpPr>
          <p:nvPr/>
        </p:nvSpPr>
        <p:spPr bwMode="auto">
          <a:xfrm>
            <a:off x="642938" y="1916832"/>
            <a:ext cx="1357313" cy="646331"/>
          </a:xfrm>
          <a:prstGeom prst="rect">
            <a:avLst/>
          </a:prstGeom>
          <a:noFill/>
          <a:ln w="9525">
            <a:noFill/>
            <a:miter lim="800000"/>
            <a:headEnd/>
            <a:tailEnd/>
          </a:ln>
        </p:spPr>
        <p:txBody>
          <a:bodyPr>
            <a:spAutoFit/>
          </a:bodyPr>
          <a:lstStyle/>
          <a:p>
            <a:r>
              <a:rPr lang="zh-CN" altLang="en-US" dirty="0">
                <a:latin typeface="微软雅黑" pitchFamily="34" charset="-122"/>
                <a:ea typeface="微软雅黑" pitchFamily="34" charset="-122"/>
              </a:rPr>
              <a:t>传统自建型呼叫中心</a:t>
            </a:r>
          </a:p>
        </p:txBody>
      </p:sp>
      <p:sp>
        <p:nvSpPr>
          <p:cNvPr id="9223" name="TextBox 43"/>
          <p:cNvSpPr txBox="1">
            <a:spLocks noChangeArrowheads="1"/>
          </p:cNvSpPr>
          <p:nvPr/>
        </p:nvSpPr>
        <p:spPr bwMode="auto">
          <a:xfrm>
            <a:off x="642938" y="4143376"/>
            <a:ext cx="1214437" cy="646331"/>
          </a:xfrm>
          <a:prstGeom prst="rect">
            <a:avLst/>
          </a:prstGeom>
          <a:noFill/>
          <a:ln w="9525">
            <a:noFill/>
            <a:miter lim="800000"/>
            <a:headEnd/>
            <a:tailEnd/>
          </a:ln>
        </p:spPr>
        <p:txBody>
          <a:bodyPr>
            <a:spAutoFit/>
          </a:bodyPr>
          <a:lstStyle/>
          <a:p>
            <a:r>
              <a:rPr lang="en-US" altLang="zh-CN" dirty="0" smtClean="0">
                <a:latin typeface="微软雅黑" pitchFamily="34" charset="-122"/>
                <a:ea typeface="微软雅黑" pitchFamily="34" charset="-122"/>
              </a:rPr>
              <a:t>UCServer</a:t>
            </a:r>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呼叫中心</a:t>
            </a:r>
            <a:endParaRPr lang="en-US" altLang="zh-CN" dirty="0">
              <a:latin typeface="微软雅黑" pitchFamily="34" charset="-122"/>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668264"/>
            <a:ext cx="8038871" cy="4137000"/>
          </a:xfrm>
          <a:prstGeom prst="rect">
            <a:avLst/>
          </a:prstGeom>
        </p:spPr>
      </p:pic>
      <p:sp>
        <p:nvSpPr>
          <p:cNvPr id="6" name="TextBox 23"/>
          <p:cNvSpPr>
            <a:spLocks noChangeArrowheads="1"/>
          </p:cNvSpPr>
          <p:nvPr/>
        </p:nvSpPr>
        <p:spPr bwMode="auto">
          <a:xfrm>
            <a:off x="1143001" y="5070965"/>
            <a:ext cx="1928813" cy="369332"/>
          </a:xfrm>
          <a:prstGeom prst="rect">
            <a:avLst/>
          </a:prstGeom>
          <a:noFill/>
          <a:ln w="9525">
            <a:noFill/>
            <a:miter lim="800000"/>
            <a:headEnd/>
            <a:tailEnd/>
          </a:ln>
        </p:spPr>
        <p:txBody>
          <a:bodyPr>
            <a:spAutoFit/>
          </a:bodyPr>
          <a:lstStyle/>
          <a:p>
            <a:pPr algn="r"/>
            <a:r>
              <a:rPr lang="en-US" altLang="zh-CN" b="1" dirty="0" smtClean="0">
                <a:solidFill>
                  <a:srgbClr val="0070C0"/>
                </a:solidFill>
                <a:latin typeface="微软雅黑" pitchFamily="34" charset="-122"/>
                <a:ea typeface="微软雅黑" pitchFamily="34" charset="-122"/>
                <a:sym typeface="Arial" charset="0"/>
              </a:rPr>
              <a:t>UCS-1016</a:t>
            </a:r>
            <a:endParaRPr lang="zh-CN" altLang="en-US" b="1" dirty="0">
              <a:solidFill>
                <a:srgbClr val="0070C0"/>
              </a:solidFill>
              <a:latin typeface="微软雅黑" pitchFamily="34" charset="-122"/>
              <a:ea typeface="微软雅黑" pitchFamily="34" charset="-122"/>
              <a:sym typeface="Arial" charset="0"/>
            </a:endParaRPr>
          </a:p>
        </p:txBody>
      </p:sp>
      <p:sp>
        <p:nvSpPr>
          <p:cNvPr id="7" name="직선 연결선 37"/>
          <p:cNvSpPr>
            <a:spLocks noChangeShapeType="1"/>
          </p:cNvSpPr>
          <p:nvPr/>
        </p:nvSpPr>
        <p:spPr bwMode="auto">
          <a:xfrm rot="10800000" flipH="1" flipV="1">
            <a:off x="1500189" y="5428380"/>
            <a:ext cx="1693862" cy="0"/>
          </a:xfrm>
          <a:prstGeom prst="line">
            <a:avLst/>
          </a:prstGeom>
          <a:ln>
            <a:prstDash val="sysDot"/>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zh-CN" altLang="en-US"/>
          </a:p>
        </p:txBody>
      </p:sp>
      <p:sp>
        <p:nvSpPr>
          <p:cNvPr id="8" name="矩形 7"/>
          <p:cNvSpPr/>
          <p:nvPr/>
        </p:nvSpPr>
        <p:spPr bwMode="auto">
          <a:xfrm>
            <a:off x="1785939" y="5428381"/>
            <a:ext cx="1765299" cy="1384995"/>
          </a:xfrm>
          <a:prstGeom prst="rect">
            <a:avLst/>
          </a:prstGeom>
        </p:spPr>
        <p:txBody>
          <a:bodyPr wrap="square">
            <a:spAutoFit/>
          </a:bodyPr>
          <a:lstStyle/>
          <a:p>
            <a:pPr fontAlgn="auto">
              <a:spcBef>
                <a:spcPts val="0"/>
              </a:spcBef>
              <a:spcAft>
                <a:spcPts val="0"/>
              </a:spcAft>
              <a:defRPr/>
            </a:pPr>
            <a:r>
              <a:rPr lang="zh-CN" altLang="en-US" sz="1400" dirty="0">
                <a:solidFill>
                  <a:srgbClr val="FF0000"/>
                </a:solidFill>
                <a:latin typeface="微软雅黑" pitchFamily="34" charset="-122"/>
                <a:ea typeface="微软雅黑" pitchFamily="34" charset="-122"/>
              </a:rPr>
              <a:t>可</a:t>
            </a:r>
            <a:r>
              <a:rPr lang="zh-CN" altLang="en-US" sz="1400" dirty="0" smtClean="0">
                <a:solidFill>
                  <a:srgbClr val="FF0000"/>
                </a:solidFill>
                <a:latin typeface="微软雅黑" pitchFamily="34" charset="-122"/>
                <a:ea typeface="微软雅黑" pitchFamily="34" charset="-122"/>
              </a:rPr>
              <a:t>支持</a:t>
            </a:r>
            <a:r>
              <a:rPr lang="en-US" altLang="zh-CN" sz="1400" dirty="0" smtClean="0">
                <a:solidFill>
                  <a:srgbClr val="FF0000"/>
                </a:solidFill>
                <a:latin typeface="微软雅黑" pitchFamily="34" charset="-122"/>
                <a:ea typeface="微软雅黑" pitchFamily="34" charset="-122"/>
              </a:rPr>
              <a:t>16</a:t>
            </a:r>
            <a:r>
              <a:rPr lang="zh-CN" altLang="en-US" sz="1400" dirty="0" smtClean="0">
                <a:solidFill>
                  <a:srgbClr val="FF0000"/>
                </a:solidFill>
                <a:latin typeface="微软雅黑" pitchFamily="34" charset="-122"/>
                <a:ea typeface="微软雅黑" pitchFamily="34" charset="-122"/>
              </a:rPr>
              <a:t>坐席</a:t>
            </a:r>
            <a:endParaRPr lang="en-US" altLang="zh-CN" sz="1400" dirty="0">
              <a:solidFill>
                <a:schemeClr val="tx1">
                  <a:lumMod val="75000"/>
                  <a:lumOff val="25000"/>
                </a:schemeClr>
              </a:solidFill>
              <a:latin typeface="微软雅黑" pitchFamily="34" charset="-122"/>
              <a:ea typeface="微软雅黑" pitchFamily="34" charset="-122"/>
            </a:endParaRPr>
          </a:p>
          <a:p>
            <a:pPr fontAlgn="auto">
              <a:spcBef>
                <a:spcPts val="0"/>
              </a:spcBef>
              <a:spcAft>
                <a:spcPts val="0"/>
              </a:spcAft>
              <a:defRPr/>
            </a:pPr>
            <a:r>
              <a:rPr lang="zh-CN" altLang="en-US" sz="1400" dirty="0" smtClean="0">
                <a:solidFill>
                  <a:schemeClr val="tx1">
                    <a:lumMod val="75000"/>
                    <a:lumOff val="25000"/>
                  </a:schemeClr>
                </a:solidFill>
                <a:latin typeface="微软雅黑" pitchFamily="34" charset="-122"/>
                <a:ea typeface="微软雅黑" pitchFamily="34" charset="-122"/>
              </a:rPr>
              <a:t>新赛扬双核</a:t>
            </a:r>
            <a:r>
              <a:rPr lang="zh-CN" altLang="en-US" sz="1400" dirty="0">
                <a:solidFill>
                  <a:schemeClr val="tx1">
                    <a:lumMod val="75000"/>
                    <a:lumOff val="25000"/>
                  </a:schemeClr>
                </a:solidFill>
                <a:latin typeface="微软雅黑" pitchFamily="34" charset="-122"/>
                <a:ea typeface="微软雅黑" pitchFamily="34" charset="-122"/>
              </a:rPr>
              <a:t>处理器</a:t>
            </a:r>
            <a:endParaRPr lang="en-US" altLang="zh-CN" sz="1400" dirty="0">
              <a:solidFill>
                <a:schemeClr val="tx1">
                  <a:lumMod val="75000"/>
                  <a:lumOff val="25000"/>
                </a:schemeClr>
              </a:solidFill>
              <a:latin typeface="微软雅黑" pitchFamily="34" charset="-122"/>
              <a:ea typeface="微软雅黑" pitchFamily="34" charset="-122"/>
            </a:endParaRPr>
          </a:p>
          <a:p>
            <a:pPr fontAlgn="auto">
              <a:spcBef>
                <a:spcPts val="0"/>
              </a:spcBef>
              <a:spcAft>
                <a:spcPts val="0"/>
              </a:spcAft>
              <a:defRPr/>
            </a:pPr>
            <a:r>
              <a:rPr lang="en-US" altLang="zh-CN" sz="1400" dirty="0">
                <a:solidFill>
                  <a:schemeClr val="tx1">
                    <a:lumMod val="75000"/>
                    <a:lumOff val="25000"/>
                  </a:schemeClr>
                </a:solidFill>
                <a:latin typeface="微软雅黑" pitchFamily="34" charset="-122"/>
                <a:ea typeface="微软雅黑" pitchFamily="34" charset="-122"/>
              </a:rPr>
              <a:t>4</a:t>
            </a:r>
            <a:r>
              <a:rPr lang="en-US" altLang="zh-CN" sz="1400" dirty="0" smtClean="0">
                <a:solidFill>
                  <a:schemeClr val="tx1">
                    <a:lumMod val="75000"/>
                    <a:lumOff val="25000"/>
                  </a:schemeClr>
                </a:solidFill>
                <a:latin typeface="微软雅黑" pitchFamily="34" charset="-122"/>
                <a:ea typeface="微软雅黑" pitchFamily="34" charset="-122"/>
              </a:rPr>
              <a:t>G</a:t>
            </a:r>
            <a:r>
              <a:rPr lang="zh-CN" altLang="en-US" sz="1400" dirty="0">
                <a:solidFill>
                  <a:schemeClr val="tx1">
                    <a:lumMod val="75000"/>
                    <a:lumOff val="25000"/>
                  </a:schemeClr>
                </a:solidFill>
                <a:latin typeface="微软雅黑" pitchFamily="34" charset="-122"/>
                <a:ea typeface="微软雅黑" pitchFamily="34" charset="-122"/>
              </a:rPr>
              <a:t>内存</a:t>
            </a:r>
            <a:endParaRPr lang="en-US" altLang="zh-CN" sz="1400" dirty="0">
              <a:solidFill>
                <a:schemeClr val="tx1">
                  <a:lumMod val="75000"/>
                  <a:lumOff val="25000"/>
                </a:schemeClr>
              </a:solidFill>
              <a:latin typeface="微软雅黑" pitchFamily="34" charset="-122"/>
              <a:ea typeface="微软雅黑" pitchFamily="34" charset="-122"/>
            </a:endParaRPr>
          </a:p>
          <a:p>
            <a:pPr fontAlgn="auto">
              <a:spcBef>
                <a:spcPts val="0"/>
              </a:spcBef>
              <a:spcAft>
                <a:spcPts val="0"/>
              </a:spcAft>
              <a:defRPr/>
            </a:pPr>
            <a:r>
              <a:rPr lang="en-US" altLang="zh-CN" sz="1400" dirty="0" smtClean="0">
                <a:solidFill>
                  <a:schemeClr val="tx1">
                    <a:lumMod val="75000"/>
                    <a:lumOff val="25000"/>
                  </a:schemeClr>
                </a:solidFill>
                <a:latin typeface="微软雅黑" pitchFamily="34" charset="-122"/>
                <a:ea typeface="微软雅黑" pitchFamily="34" charset="-122"/>
              </a:rPr>
              <a:t>64G</a:t>
            </a:r>
            <a:r>
              <a:rPr lang="zh-CN" altLang="en-US" sz="1400" dirty="0">
                <a:solidFill>
                  <a:schemeClr val="tx1">
                    <a:lumMod val="75000"/>
                    <a:lumOff val="25000"/>
                  </a:schemeClr>
                </a:solidFill>
                <a:latin typeface="微软雅黑" pitchFamily="34" charset="-122"/>
                <a:ea typeface="微软雅黑" pitchFamily="34" charset="-122"/>
              </a:rPr>
              <a:t>固态硬盘</a:t>
            </a:r>
            <a:endParaRPr lang="en-US" altLang="zh-CN" sz="1400" dirty="0">
              <a:solidFill>
                <a:schemeClr val="tx1">
                  <a:lumMod val="75000"/>
                  <a:lumOff val="25000"/>
                </a:schemeClr>
              </a:solidFill>
              <a:latin typeface="微软雅黑" pitchFamily="34" charset="-122"/>
              <a:ea typeface="微软雅黑" pitchFamily="34" charset="-122"/>
            </a:endParaRPr>
          </a:p>
          <a:p>
            <a:pPr fontAlgn="auto">
              <a:spcBef>
                <a:spcPts val="0"/>
              </a:spcBef>
              <a:spcAft>
                <a:spcPts val="0"/>
              </a:spcAft>
              <a:defRPr/>
            </a:pPr>
            <a:r>
              <a:rPr lang="en-US" altLang="zh-CN" sz="1400" dirty="0">
                <a:solidFill>
                  <a:schemeClr val="tx1">
                    <a:lumMod val="75000"/>
                    <a:lumOff val="25000"/>
                  </a:schemeClr>
                </a:solidFill>
                <a:latin typeface="微软雅黑" pitchFamily="34" charset="-122"/>
                <a:ea typeface="微软雅黑" pitchFamily="34" charset="-122"/>
              </a:rPr>
              <a:t>6</a:t>
            </a:r>
            <a:r>
              <a:rPr lang="zh-CN" altLang="en-US" sz="1400" dirty="0">
                <a:solidFill>
                  <a:schemeClr val="tx1">
                    <a:lumMod val="75000"/>
                    <a:lumOff val="25000"/>
                  </a:schemeClr>
                </a:solidFill>
                <a:latin typeface="微软雅黑" pitchFamily="34" charset="-122"/>
                <a:ea typeface="微软雅黑" pitchFamily="34" charset="-122"/>
              </a:rPr>
              <a:t>千兆防火墙主板</a:t>
            </a:r>
            <a:endParaRPr lang="en-US" altLang="zh-CN" sz="1400" dirty="0">
              <a:solidFill>
                <a:schemeClr val="tx1">
                  <a:lumMod val="75000"/>
                  <a:lumOff val="25000"/>
                </a:schemeClr>
              </a:solidFill>
              <a:latin typeface="微软雅黑" pitchFamily="34" charset="-122"/>
              <a:ea typeface="微软雅黑" pitchFamily="34" charset="-122"/>
            </a:endParaRPr>
          </a:p>
          <a:p>
            <a:pPr algn="r" fontAlgn="auto">
              <a:spcBef>
                <a:spcPts val="0"/>
              </a:spcBef>
              <a:spcAft>
                <a:spcPts val="0"/>
              </a:spcAft>
              <a:defRPr/>
            </a:pPr>
            <a:endParaRPr lang="en-US" altLang="zh-CN" sz="1400" dirty="0">
              <a:solidFill>
                <a:schemeClr val="tx1">
                  <a:lumMod val="75000"/>
                  <a:lumOff val="25000"/>
                </a:schemeClr>
              </a:solidFill>
              <a:latin typeface="微软雅黑" pitchFamily="34" charset="-122"/>
              <a:ea typeface="微软雅黑" pitchFamily="34" charset="-122"/>
            </a:endParaRPr>
          </a:p>
        </p:txBody>
      </p:sp>
      <p:sp>
        <p:nvSpPr>
          <p:cNvPr id="9" name="직선 연결선 36"/>
          <p:cNvSpPr>
            <a:spLocks noChangeShapeType="1"/>
          </p:cNvSpPr>
          <p:nvPr/>
        </p:nvSpPr>
        <p:spPr bwMode="auto">
          <a:xfrm flipH="1">
            <a:off x="3194050" y="4974212"/>
            <a:ext cx="801885" cy="454167"/>
          </a:xfrm>
          <a:prstGeom prst="line">
            <a:avLst/>
          </a:prstGeom>
          <a:ln>
            <a:prstDash val="sysDot"/>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zh-CN" altLang="en-US"/>
          </a:p>
        </p:txBody>
      </p:sp>
      <p:sp>
        <p:nvSpPr>
          <p:cNvPr id="13" name="矩形 12"/>
          <p:cNvSpPr/>
          <p:nvPr/>
        </p:nvSpPr>
        <p:spPr bwMode="auto">
          <a:xfrm>
            <a:off x="6459610" y="5402838"/>
            <a:ext cx="1568773" cy="1169551"/>
          </a:xfrm>
          <a:prstGeom prst="rect">
            <a:avLst/>
          </a:prstGeom>
        </p:spPr>
        <p:txBody>
          <a:bodyPr wrap="square">
            <a:spAutoFit/>
          </a:bodyPr>
          <a:lstStyle/>
          <a:p>
            <a:pPr fontAlgn="auto">
              <a:spcBef>
                <a:spcPts val="0"/>
              </a:spcBef>
              <a:spcAft>
                <a:spcPts val="0"/>
              </a:spcAft>
              <a:defRPr/>
            </a:pPr>
            <a:r>
              <a:rPr lang="zh-CN" altLang="en-US" sz="1400" dirty="0">
                <a:solidFill>
                  <a:srgbClr val="FF0000"/>
                </a:solidFill>
                <a:latin typeface="微软雅黑" pitchFamily="34" charset="-122"/>
                <a:ea typeface="微软雅黑" pitchFamily="34" charset="-122"/>
              </a:rPr>
              <a:t>可</a:t>
            </a:r>
            <a:r>
              <a:rPr lang="zh-CN" altLang="en-US" sz="1400" dirty="0" smtClean="0">
                <a:solidFill>
                  <a:srgbClr val="FF0000"/>
                </a:solidFill>
                <a:latin typeface="微软雅黑" pitchFamily="34" charset="-122"/>
                <a:ea typeface="微软雅黑" pitchFamily="34" charset="-122"/>
              </a:rPr>
              <a:t>支持</a:t>
            </a:r>
            <a:r>
              <a:rPr lang="en-US" altLang="zh-CN" sz="1400" dirty="0" smtClean="0">
                <a:solidFill>
                  <a:srgbClr val="FF0000"/>
                </a:solidFill>
                <a:latin typeface="微软雅黑" pitchFamily="34" charset="-122"/>
                <a:ea typeface="微软雅黑" pitchFamily="34" charset="-122"/>
              </a:rPr>
              <a:t>32</a:t>
            </a:r>
            <a:r>
              <a:rPr lang="zh-CN" altLang="en-US" sz="1400" dirty="0" smtClean="0">
                <a:solidFill>
                  <a:srgbClr val="FF0000"/>
                </a:solidFill>
                <a:latin typeface="微软雅黑" pitchFamily="34" charset="-122"/>
                <a:ea typeface="微软雅黑" pitchFamily="34" charset="-122"/>
              </a:rPr>
              <a:t>坐席</a:t>
            </a:r>
            <a:endParaRPr lang="en-US" altLang="zh-CN" sz="1400" dirty="0" smtClean="0">
              <a:solidFill>
                <a:schemeClr val="tx1">
                  <a:lumMod val="75000"/>
                  <a:lumOff val="25000"/>
                </a:schemeClr>
              </a:solidFill>
              <a:latin typeface="微软雅黑" pitchFamily="34" charset="-122"/>
              <a:ea typeface="微软雅黑" pitchFamily="34" charset="-122"/>
            </a:endParaRPr>
          </a:p>
          <a:p>
            <a:pPr fontAlgn="auto">
              <a:spcBef>
                <a:spcPts val="0"/>
              </a:spcBef>
              <a:spcAft>
                <a:spcPts val="0"/>
              </a:spcAft>
              <a:defRPr/>
            </a:pPr>
            <a:r>
              <a:rPr lang="zh-CN" altLang="en-US" sz="1400" dirty="0" smtClean="0">
                <a:solidFill>
                  <a:schemeClr val="tx1">
                    <a:lumMod val="75000"/>
                    <a:lumOff val="25000"/>
                  </a:schemeClr>
                </a:solidFill>
                <a:latin typeface="微软雅黑" pitchFamily="34" charset="-122"/>
                <a:ea typeface="微软雅黑" pitchFamily="34" charset="-122"/>
              </a:rPr>
              <a:t>酷睿</a:t>
            </a:r>
            <a:r>
              <a:rPr lang="en-US" altLang="zh-CN" sz="1400" dirty="0">
                <a:solidFill>
                  <a:schemeClr val="tx1">
                    <a:lumMod val="75000"/>
                    <a:lumOff val="25000"/>
                  </a:schemeClr>
                </a:solidFill>
                <a:latin typeface="微软雅黑" pitchFamily="34" charset="-122"/>
                <a:ea typeface="微软雅黑" pitchFamily="34" charset="-122"/>
              </a:rPr>
              <a:t>4</a:t>
            </a:r>
            <a:r>
              <a:rPr lang="zh-CN" altLang="en-US" sz="1400" dirty="0" smtClean="0">
                <a:solidFill>
                  <a:schemeClr val="tx1">
                    <a:lumMod val="75000"/>
                    <a:lumOff val="25000"/>
                  </a:schemeClr>
                </a:solidFill>
                <a:latin typeface="微软雅黑" pitchFamily="34" charset="-122"/>
                <a:ea typeface="微软雅黑" pitchFamily="34" charset="-122"/>
              </a:rPr>
              <a:t>核</a:t>
            </a:r>
            <a:r>
              <a:rPr lang="zh-CN" altLang="en-US" sz="1400" dirty="0">
                <a:solidFill>
                  <a:schemeClr val="tx1">
                    <a:lumMod val="75000"/>
                    <a:lumOff val="25000"/>
                  </a:schemeClr>
                </a:solidFill>
                <a:latin typeface="微软雅黑" pitchFamily="34" charset="-122"/>
                <a:ea typeface="微软雅黑" pitchFamily="34" charset="-122"/>
              </a:rPr>
              <a:t>处理器</a:t>
            </a:r>
            <a:endParaRPr lang="en-US" altLang="zh-CN" sz="1400" dirty="0">
              <a:solidFill>
                <a:schemeClr val="tx1">
                  <a:lumMod val="75000"/>
                  <a:lumOff val="25000"/>
                </a:schemeClr>
              </a:solidFill>
              <a:latin typeface="微软雅黑" pitchFamily="34" charset="-122"/>
              <a:ea typeface="微软雅黑" pitchFamily="34" charset="-122"/>
            </a:endParaRPr>
          </a:p>
          <a:p>
            <a:pPr fontAlgn="auto">
              <a:spcBef>
                <a:spcPts val="0"/>
              </a:spcBef>
              <a:spcAft>
                <a:spcPts val="0"/>
              </a:spcAft>
              <a:defRPr/>
            </a:pPr>
            <a:r>
              <a:rPr lang="en-US" altLang="zh-CN" sz="1400" dirty="0">
                <a:solidFill>
                  <a:schemeClr val="tx1">
                    <a:lumMod val="75000"/>
                    <a:lumOff val="25000"/>
                  </a:schemeClr>
                </a:solidFill>
                <a:latin typeface="微软雅黑" pitchFamily="34" charset="-122"/>
                <a:ea typeface="微软雅黑" pitchFamily="34" charset="-122"/>
              </a:rPr>
              <a:t>8</a:t>
            </a:r>
            <a:r>
              <a:rPr lang="en-US" altLang="zh-CN" sz="1400" dirty="0" smtClean="0">
                <a:solidFill>
                  <a:schemeClr val="tx1">
                    <a:lumMod val="75000"/>
                    <a:lumOff val="25000"/>
                  </a:schemeClr>
                </a:solidFill>
                <a:latin typeface="微软雅黑" pitchFamily="34" charset="-122"/>
                <a:ea typeface="微软雅黑" pitchFamily="34" charset="-122"/>
              </a:rPr>
              <a:t>G</a:t>
            </a:r>
            <a:r>
              <a:rPr lang="zh-CN" altLang="en-US" sz="1400" dirty="0">
                <a:solidFill>
                  <a:schemeClr val="tx1">
                    <a:lumMod val="75000"/>
                    <a:lumOff val="25000"/>
                  </a:schemeClr>
                </a:solidFill>
                <a:latin typeface="微软雅黑" pitchFamily="34" charset="-122"/>
                <a:ea typeface="微软雅黑" pitchFamily="34" charset="-122"/>
              </a:rPr>
              <a:t>内存</a:t>
            </a:r>
            <a:endParaRPr lang="en-US" altLang="zh-CN" sz="1400" dirty="0">
              <a:solidFill>
                <a:schemeClr val="tx1">
                  <a:lumMod val="75000"/>
                  <a:lumOff val="25000"/>
                </a:schemeClr>
              </a:solidFill>
              <a:latin typeface="微软雅黑" pitchFamily="34" charset="-122"/>
              <a:ea typeface="微软雅黑" pitchFamily="34" charset="-122"/>
            </a:endParaRPr>
          </a:p>
          <a:p>
            <a:pPr fontAlgn="auto">
              <a:spcBef>
                <a:spcPts val="0"/>
              </a:spcBef>
              <a:spcAft>
                <a:spcPts val="0"/>
              </a:spcAft>
              <a:defRPr/>
            </a:pPr>
            <a:r>
              <a:rPr lang="en-US" altLang="zh-CN" sz="1400" dirty="0" smtClean="0">
                <a:solidFill>
                  <a:schemeClr val="tx1">
                    <a:lumMod val="75000"/>
                    <a:lumOff val="25000"/>
                  </a:schemeClr>
                </a:solidFill>
                <a:latin typeface="微软雅黑" pitchFamily="34" charset="-122"/>
                <a:ea typeface="微软雅黑" pitchFamily="34" charset="-122"/>
              </a:rPr>
              <a:t>128G</a:t>
            </a:r>
            <a:r>
              <a:rPr lang="zh-CN" altLang="en-US" sz="1400" dirty="0">
                <a:solidFill>
                  <a:schemeClr val="tx1">
                    <a:lumMod val="75000"/>
                    <a:lumOff val="25000"/>
                  </a:schemeClr>
                </a:solidFill>
                <a:latin typeface="微软雅黑" pitchFamily="34" charset="-122"/>
                <a:ea typeface="微软雅黑" pitchFamily="34" charset="-122"/>
              </a:rPr>
              <a:t>固态硬盘</a:t>
            </a:r>
            <a:endParaRPr lang="en-US" altLang="zh-CN" sz="1400" dirty="0">
              <a:solidFill>
                <a:schemeClr val="tx1">
                  <a:lumMod val="75000"/>
                  <a:lumOff val="25000"/>
                </a:schemeClr>
              </a:solidFill>
              <a:latin typeface="微软雅黑" pitchFamily="34" charset="-122"/>
              <a:ea typeface="微软雅黑" pitchFamily="34" charset="-122"/>
            </a:endParaRPr>
          </a:p>
          <a:p>
            <a:pPr fontAlgn="auto">
              <a:spcBef>
                <a:spcPts val="0"/>
              </a:spcBef>
              <a:spcAft>
                <a:spcPts val="0"/>
              </a:spcAft>
              <a:defRPr/>
            </a:pPr>
            <a:r>
              <a:rPr lang="en-US" altLang="zh-CN" sz="1400" dirty="0">
                <a:solidFill>
                  <a:schemeClr val="tx1">
                    <a:lumMod val="75000"/>
                    <a:lumOff val="25000"/>
                  </a:schemeClr>
                </a:solidFill>
                <a:latin typeface="微软雅黑" pitchFamily="34" charset="-122"/>
                <a:ea typeface="微软雅黑" pitchFamily="34" charset="-122"/>
              </a:rPr>
              <a:t>6</a:t>
            </a:r>
            <a:r>
              <a:rPr lang="zh-CN" altLang="en-US" sz="1400" dirty="0">
                <a:solidFill>
                  <a:schemeClr val="tx1">
                    <a:lumMod val="75000"/>
                    <a:lumOff val="25000"/>
                  </a:schemeClr>
                </a:solidFill>
                <a:latin typeface="微软雅黑" pitchFamily="34" charset="-122"/>
                <a:ea typeface="微软雅黑" pitchFamily="34" charset="-122"/>
              </a:rPr>
              <a:t>千兆防火墙主板</a:t>
            </a:r>
            <a:endParaRPr lang="en-US" altLang="zh-CN" sz="1400" dirty="0">
              <a:solidFill>
                <a:schemeClr val="tx1">
                  <a:lumMod val="75000"/>
                  <a:lumOff val="25000"/>
                </a:schemeClr>
              </a:solidFill>
              <a:latin typeface="微软雅黑" pitchFamily="34" charset="-122"/>
              <a:ea typeface="微软雅黑" pitchFamily="34" charset="-122"/>
            </a:endParaRPr>
          </a:p>
        </p:txBody>
      </p:sp>
      <p:sp>
        <p:nvSpPr>
          <p:cNvPr id="14" name="TextBox 23"/>
          <p:cNvSpPr>
            <a:spLocks noChangeArrowheads="1"/>
          </p:cNvSpPr>
          <p:nvPr/>
        </p:nvSpPr>
        <p:spPr bwMode="auto">
          <a:xfrm>
            <a:off x="6459611" y="5044959"/>
            <a:ext cx="1928813" cy="369332"/>
          </a:xfrm>
          <a:prstGeom prst="rect">
            <a:avLst/>
          </a:prstGeom>
          <a:noFill/>
          <a:ln w="9525">
            <a:noFill/>
            <a:miter lim="800000"/>
            <a:headEnd/>
            <a:tailEnd/>
          </a:ln>
        </p:spPr>
        <p:txBody>
          <a:bodyPr>
            <a:spAutoFit/>
          </a:bodyPr>
          <a:lstStyle/>
          <a:p>
            <a:r>
              <a:rPr lang="en-US" altLang="zh-CN" b="1" dirty="0" smtClean="0">
                <a:solidFill>
                  <a:srgbClr val="0070C0"/>
                </a:solidFill>
                <a:latin typeface="微软雅黑" pitchFamily="34" charset="-122"/>
                <a:ea typeface="微软雅黑" pitchFamily="34" charset="-122"/>
                <a:sym typeface="Arial" charset="0"/>
              </a:rPr>
              <a:t>UCS-1032</a:t>
            </a:r>
            <a:endParaRPr lang="zh-CN" altLang="en-US" b="1" dirty="0">
              <a:solidFill>
                <a:srgbClr val="0070C0"/>
              </a:solidFill>
              <a:latin typeface="微软雅黑" pitchFamily="34" charset="-122"/>
              <a:ea typeface="微软雅黑" pitchFamily="34" charset="-122"/>
              <a:sym typeface="Arial" charset="0"/>
            </a:endParaRPr>
          </a:p>
        </p:txBody>
      </p:sp>
      <p:sp>
        <p:nvSpPr>
          <p:cNvPr id="15" name="직선 연결선 36"/>
          <p:cNvSpPr>
            <a:spLocks noChangeShapeType="1"/>
          </p:cNvSpPr>
          <p:nvPr/>
        </p:nvSpPr>
        <p:spPr bwMode="auto">
          <a:xfrm>
            <a:off x="5602360" y="4974213"/>
            <a:ext cx="774700" cy="403225"/>
          </a:xfrm>
          <a:prstGeom prst="line">
            <a:avLst/>
          </a:prstGeom>
          <a:ln>
            <a:prstDash val="sysDot"/>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zh-CN" altLang="en-US"/>
          </a:p>
        </p:txBody>
      </p:sp>
      <p:sp>
        <p:nvSpPr>
          <p:cNvPr id="16" name="직선 연결선 37"/>
          <p:cNvSpPr>
            <a:spLocks noChangeShapeType="1"/>
          </p:cNvSpPr>
          <p:nvPr/>
        </p:nvSpPr>
        <p:spPr bwMode="auto">
          <a:xfrm rot="10800000" flipV="1">
            <a:off x="6377060" y="5377438"/>
            <a:ext cx="1787525" cy="0"/>
          </a:xfrm>
          <a:prstGeom prst="line">
            <a:avLst/>
          </a:prstGeom>
          <a:ln>
            <a:prstDash val="sysDot"/>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zh-CN" altLang="en-US"/>
          </a:p>
        </p:txBody>
      </p:sp>
      <p:grpSp>
        <p:nvGrpSpPr>
          <p:cNvPr id="21" name="组合 20"/>
          <p:cNvGrpSpPr/>
          <p:nvPr/>
        </p:nvGrpSpPr>
        <p:grpSpPr>
          <a:xfrm>
            <a:off x="6012160" y="1889561"/>
            <a:ext cx="2337073" cy="1539439"/>
            <a:chOff x="6459610" y="1484784"/>
            <a:chExt cx="2337073" cy="1539439"/>
          </a:xfrm>
        </p:grpSpPr>
        <p:sp>
          <p:nvSpPr>
            <p:cNvPr id="17" name="TextBox 23"/>
            <p:cNvSpPr>
              <a:spLocks noChangeArrowheads="1"/>
            </p:cNvSpPr>
            <p:nvPr/>
          </p:nvSpPr>
          <p:spPr bwMode="auto">
            <a:xfrm>
              <a:off x="7020272" y="1484784"/>
              <a:ext cx="1550993" cy="369332"/>
            </a:xfrm>
            <a:prstGeom prst="rect">
              <a:avLst/>
            </a:prstGeom>
            <a:noFill/>
            <a:ln w="9525">
              <a:noFill/>
              <a:miter lim="800000"/>
              <a:headEnd/>
              <a:tailEnd/>
            </a:ln>
          </p:spPr>
          <p:txBody>
            <a:bodyPr>
              <a:spAutoFit/>
            </a:bodyPr>
            <a:lstStyle/>
            <a:p>
              <a:r>
                <a:rPr lang="en-US" altLang="zh-CN" b="1" dirty="0" smtClean="0">
                  <a:solidFill>
                    <a:srgbClr val="0070C0"/>
                  </a:solidFill>
                  <a:latin typeface="微软雅黑" pitchFamily="34" charset="-122"/>
                  <a:ea typeface="微软雅黑" pitchFamily="34" charset="-122"/>
                  <a:sym typeface="Arial" charset="0"/>
                </a:rPr>
                <a:t>UCS-1064</a:t>
              </a:r>
              <a:endParaRPr lang="zh-CN" altLang="en-US" b="1" dirty="0">
                <a:solidFill>
                  <a:srgbClr val="0070C0"/>
                </a:solidFill>
                <a:latin typeface="微软雅黑" pitchFamily="34" charset="-122"/>
                <a:ea typeface="微软雅黑" pitchFamily="34" charset="-122"/>
                <a:sym typeface="Arial" charset="0"/>
              </a:endParaRPr>
            </a:p>
          </p:txBody>
        </p:sp>
        <p:sp>
          <p:nvSpPr>
            <p:cNvPr id="18" name="직선 연결선 36"/>
            <p:cNvSpPr>
              <a:spLocks noChangeShapeType="1"/>
            </p:cNvSpPr>
            <p:nvPr/>
          </p:nvSpPr>
          <p:spPr bwMode="auto">
            <a:xfrm flipV="1">
              <a:off x="6459610" y="1854672"/>
              <a:ext cx="549548" cy="264638"/>
            </a:xfrm>
            <a:prstGeom prst="line">
              <a:avLst/>
            </a:prstGeom>
            <a:ln>
              <a:prstDash val="sysDot"/>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zh-CN" altLang="en-US"/>
            </a:p>
          </p:txBody>
        </p:sp>
        <p:sp>
          <p:nvSpPr>
            <p:cNvPr id="19" name="직선 연결선 37"/>
            <p:cNvSpPr>
              <a:spLocks noChangeShapeType="1"/>
            </p:cNvSpPr>
            <p:nvPr/>
          </p:nvSpPr>
          <p:spPr bwMode="auto">
            <a:xfrm rot="10800000">
              <a:off x="7009158" y="1854672"/>
              <a:ext cx="1787525" cy="0"/>
            </a:xfrm>
            <a:prstGeom prst="line">
              <a:avLst/>
            </a:prstGeom>
            <a:ln>
              <a:prstDash val="sysDot"/>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zh-CN" altLang="en-US"/>
            </a:p>
          </p:txBody>
        </p:sp>
        <p:sp>
          <p:nvSpPr>
            <p:cNvPr id="20" name="矩形 19"/>
            <p:cNvSpPr/>
            <p:nvPr/>
          </p:nvSpPr>
          <p:spPr bwMode="auto">
            <a:xfrm>
              <a:off x="7020271" y="1854672"/>
              <a:ext cx="1776412" cy="1169551"/>
            </a:xfrm>
            <a:prstGeom prst="rect">
              <a:avLst/>
            </a:prstGeom>
          </p:spPr>
          <p:txBody>
            <a:bodyPr wrap="square">
              <a:spAutoFit/>
            </a:bodyPr>
            <a:lstStyle/>
            <a:p>
              <a:pPr fontAlgn="auto">
                <a:spcBef>
                  <a:spcPts val="0"/>
                </a:spcBef>
                <a:spcAft>
                  <a:spcPts val="0"/>
                </a:spcAft>
                <a:defRPr/>
              </a:pPr>
              <a:r>
                <a:rPr lang="zh-CN" altLang="en-US" sz="1400" dirty="0" smtClean="0">
                  <a:solidFill>
                    <a:srgbClr val="FF0000"/>
                  </a:solidFill>
                  <a:latin typeface="微软雅黑" pitchFamily="34" charset="-122"/>
                  <a:ea typeface="微软雅黑" pitchFamily="34" charset="-122"/>
                </a:rPr>
                <a:t>可支持</a:t>
              </a:r>
              <a:r>
                <a:rPr lang="en-US" altLang="zh-CN" sz="1400" dirty="0" smtClean="0">
                  <a:solidFill>
                    <a:srgbClr val="FF0000"/>
                  </a:solidFill>
                  <a:latin typeface="微软雅黑" pitchFamily="34" charset="-122"/>
                  <a:ea typeface="微软雅黑" pitchFamily="34" charset="-122"/>
                </a:rPr>
                <a:t>64</a:t>
              </a:r>
              <a:r>
                <a:rPr lang="zh-CN" altLang="en-US" sz="1400" dirty="0" smtClean="0">
                  <a:solidFill>
                    <a:srgbClr val="FF0000"/>
                  </a:solidFill>
                  <a:latin typeface="微软雅黑" pitchFamily="34" charset="-122"/>
                  <a:ea typeface="微软雅黑" pitchFamily="34" charset="-122"/>
                </a:rPr>
                <a:t>坐席</a:t>
              </a:r>
              <a:endParaRPr lang="en-US" altLang="zh-CN" sz="1400" dirty="0" smtClean="0">
                <a:solidFill>
                  <a:srgbClr val="FF0000"/>
                </a:solidFill>
                <a:latin typeface="微软雅黑" pitchFamily="34" charset="-122"/>
                <a:ea typeface="微软雅黑" pitchFamily="34" charset="-122"/>
              </a:endParaRPr>
            </a:p>
            <a:p>
              <a:pPr fontAlgn="auto">
                <a:spcBef>
                  <a:spcPts val="0"/>
                </a:spcBef>
                <a:spcAft>
                  <a:spcPts val="0"/>
                </a:spcAft>
                <a:defRPr/>
              </a:pPr>
              <a:r>
                <a:rPr lang="zh-CN" altLang="en-US" sz="1400" dirty="0">
                  <a:solidFill>
                    <a:schemeClr val="tx1">
                      <a:lumMod val="75000"/>
                      <a:lumOff val="25000"/>
                    </a:schemeClr>
                  </a:solidFill>
                  <a:latin typeface="微软雅黑" pitchFamily="34" charset="-122"/>
                  <a:ea typeface="微软雅黑" pitchFamily="34" charset="-122"/>
                </a:rPr>
                <a:t>至</a:t>
              </a:r>
              <a:r>
                <a:rPr lang="zh-CN" altLang="en-US" sz="1400" dirty="0" smtClean="0">
                  <a:solidFill>
                    <a:schemeClr val="tx1">
                      <a:lumMod val="75000"/>
                      <a:lumOff val="25000"/>
                    </a:schemeClr>
                  </a:solidFill>
                  <a:latin typeface="微软雅黑" pitchFamily="34" charset="-122"/>
                  <a:ea typeface="微软雅黑" pitchFamily="34" charset="-122"/>
                </a:rPr>
                <a:t>强</a:t>
              </a:r>
              <a:r>
                <a:rPr lang="en-US" altLang="zh-CN" sz="1400" dirty="0" smtClean="0">
                  <a:solidFill>
                    <a:schemeClr val="tx1">
                      <a:lumMod val="75000"/>
                      <a:lumOff val="25000"/>
                    </a:schemeClr>
                  </a:solidFill>
                  <a:latin typeface="微软雅黑" pitchFamily="34" charset="-122"/>
                  <a:ea typeface="微软雅黑" pitchFamily="34" charset="-122"/>
                </a:rPr>
                <a:t>8</a:t>
              </a:r>
              <a:r>
                <a:rPr lang="zh-CN" altLang="en-US" sz="1400" dirty="0" smtClean="0">
                  <a:solidFill>
                    <a:schemeClr val="tx1">
                      <a:lumMod val="75000"/>
                      <a:lumOff val="25000"/>
                    </a:schemeClr>
                  </a:solidFill>
                  <a:latin typeface="微软雅黑" pitchFamily="34" charset="-122"/>
                  <a:ea typeface="微软雅黑" pitchFamily="34" charset="-122"/>
                </a:rPr>
                <a:t>核处理器</a:t>
              </a:r>
              <a:endParaRPr lang="en-US" altLang="zh-CN" sz="1400" dirty="0" smtClean="0">
                <a:solidFill>
                  <a:schemeClr val="tx1">
                    <a:lumMod val="75000"/>
                    <a:lumOff val="25000"/>
                  </a:schemeClr>
                </a:solidFill>
                <a:latin typeface="微软雅黑" pitchFamily="34" charset="-122"/>
                <a:ea typeface="微软雅黑" pitchFamily="34" charset="-122"/>
              </a:endParaRPr>
            </a:p>
            <a:p>
              <a:pPr fontAlgn="auto">
                <a:spcBef>
                  <a:spcPts val="0"/>
                </a:spcBef>
                <a:spcAft>
                  <a:spcPts val="0"/>
                </a:spcAft>
                <a:defRPr/>
              </a:pPr>
              <a:r>
                <a:rPr lang="en-US" altLang="zh-CN" sz="1400" dirty="0" smtClean="0">
                  <a:solidFill>
                    <a:schemeClr val="tx1">
                      <a:lumMod val="75000"/>
                      <a:lumOff val="25000"/>
                    </a:schemeClr>
                  </a:solidFill>
                  <a:latin typeface="微软雅黑" pitchFamily="34" charset="-122"/>
                  <a:ea typeface="微软雅黑" pitchFamily="34" charset="-122"/>
                </a:rPr>
                <a:t>16G</a:t>
              </a:r>
              <a:r>
                <a:rPr lang="zh-CN" altLang="en-US" sz="1400" dirty="0" smtClean="0">
                  <a:solidFill>
                    <a:schemeClr val="tx1">
                      <a:lumMod val="75000"/>
                      <a:lumOff val="25000"/>
                    </a:schemeClr>
                  </a:solidFill>
                  <a:latin typeface="微软雅黑" pitchFamily="34" charset="-122"/>
                  <a:ea typeface="微软雅黑" pitchFamily="34" charset="-122"/>
                </a:rPr>
                <a:t>内存</a:t>
              </a:r>
              <a:endParaRPr lang="en-US" altLang="zh-CN" sz="1400" dirty="0" smtClean="0">
                <a:solidFill>
                  <a:schemeClr val="tx1">
                    <a:lumMod val="75000"/>
                    <a:lumOff val="25000"/>
                  </a:schemeClr>
                </a:solidFill>
                <a:latin typeface="微软雅黑" pitchFamily="34" charset="-122"/>
                <a:ea typeface="微软雅黑" pitchFamily="34" charset="-122"/>
              </a:endParaRPr>
            </a:p>
            <a:p>
              <a:pPr fontAlgn="auto">
                <a:spcBef>
                  <a:spcPts val="0"/>
                </a:spcBef>
                <a:spcAft>
                  <a:spcPts val="0"/>
                </a:spcAft>
                <a:defRPr/>
              </a:pPr>
              <a:r>
                <a:rPr lang="en-US" altLang="zh-CN" sz="1400" dirty="0" smtClean="0">
                  <a:solidFill>
                    <a:schemeClr val="tx1">
                      <a:lumMod val="75000"/>
                      <a:lumOff val="25000"/>
                    </a:schemeClr>
                  </a:solidFill>
                  <a:latin typeface="微软雅黑" pitchFamily="34" charset="-122"/>
                  <a:ea typeface="微软雅黑" pitchFamily="34" charset="-122"/>
                </a:rPr>
                <a:t>256G</a:t>
              </a:r>
              <a:r>
                <a:rPr lang="zh-CN" altLang="en-US" sz="1400" dirty="0" smtClean="0">
                  <a:solidFill>
                    <a:schemeClr val="tx1">
                      <a:lumMod val="75000"/>
                      <a:lumOff val="25000"/>
                    </a:schemeClr>
                  </a:solidFill>
                  <a:latin typeface="微软雅黑" pitchFamily="34" charset="-122"/>
                  <a:ea typeface="微软雅黑" pitchFamily="34" charset="-122"/>
                </a:rPr>
                <a:t>固态硬盘</a:t>
              </a:r>
              <a:endParaRPr lang="en-US" altLang="zh-CN" sz="1400" dirty="0">
                <a:solidFill>
                  <a:schemeClr val="tx1">
                    <a:lumMod val="75000"/>
                    <a:lumOff val="25000"/>
                  </a:schemeClr>
                </a:solidFill>
                <a:latin typeface="微软雅黑" pitchFamily="34" charset="-122"/>
                <a:ea typeface="微软雅黑" pitchFamily="34" charset="-122"/>
              </a:endParaRPr>
            </a:p>
            <a:p>
              <a:pPr fontAlgn="auto">
                <a:spcBef>
                  <a:spcPts val="0"/>
                </a:spcBef>
                <a:spcAft>
                  <a:spcPts val="0"/>
                </a:spcAft>
                <a:defRPr/>
              </a:pPr>
              <a:r>
                <a:rPr lang="en-US" altLang="zh-CN" sz="1400" dirty="0" smtClean="0">
                  <a:solidFill>
                    <a:schemeClr val="tx1">
                      <a:lumMod val="75000"/>
                      <a:lumOff val="25000"/>
                    </a:schemeClr>
                  </a:solidFill>
                  <a:latin typeface="微软雅黑" pitchFamily="34" charset="-122"/>
                  <a:ea typeface="微软雅黑" pitchFamily="34" charset="-122"/>
                </a:rPr>
                <a:t>6</a:t>
              </a:r>
              <a:r>
                <a:rPr lang="zh-CN" altLang="en-US" sz="1400" dirty="0" smtClean="0">
                  <a:solidFill>
                    <a:schemeClr val="tx1">
                      <a:lumMod val="75000"/>
                      <a:lumOff val="25000"/>
                    </a:schemeClr>
                  </a:solidFill>
                  <a:latin typeface="微软雅黑" pitchFamily="34" charset="-122"/>
                  <a:ea typeface="微软雅黑" pitchFamily="34" charset="-122"/>
                </a:rPr>
                <a:t>千兆防火墙主板</a:t>
              </a:r>
              <a:endParaRPr lang="en-US" altLang="zh-CN" sz="1400" dirty="0" smtClean="0">
                <a:solidFill>
                  <a:schemeClr val="tx1">
                    <a:lumMod val="75000"/>
                    <a:lumOff val="25000"/>
                  </a:schemeClr>
                </a:solidFill>
                <a:latin typeface="微软雅黑" pitchFamily="34" charset="-122"/>
                <a:ea typeface="微软雅黑" pitchFamily="34" charset="-122"/>
              </a:endParaRPr>
            </a:p>
          </p:txBody>
        </p:sp>
      </p:grpSp>
      <p:sp>
        <p:nvSpPr>
          <p:cNvPr id="23" name="标题 1"/>
          <p:cNvSpPr txBox="1">
            <a:spLocks/>
          </p:cNvSpPr>
          <p:nvPr/>
        </p:nvSpPr>
        <p:spPr>
          <a:xfrm>
            <a:off x="377931" y="394374"/>
            <a:ext cx="8229600" cy="792088"/>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fontAlgn="base">
              <a:spcBef>
                <a:spcPct val="0"/>
              </a:spcBef>
              <a:spcAft>
                <a:spcPct val="0"/>
              </a:spcAft>
              <a:defRPr sz="36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zh-CN" altLang="en-US" kern="0" dirty="0" smtClean="0"/>
              <a:t>多种硬件 </a:t>
            </a:r>
            <a:r>
              <a:rPr lang="en-US" altLang="zh-CN" sz="2400" kern="0" dirty="0" smtClean="0"/>
              <a:t>—</a:t>
            </a:r>
            <a:r>
              <a:rPr lang="zh-CN" altLang="en-US" sz="2400" kern="0" dirty="0" smtClean="0"/>
              <a:t>按需选型成本可控</a:t>
            </a:r>
            <a:endParaRPr lang="zh-CN" altLang="en-US" kern="0" dirty="0" smtClean="0"/>
          </a:p>
        </p:txBody>
      </p:sp>
      <p:sp>
        <p:nvSpPr>
          <p:cNvPr id="26" name="内容占位符 5"/>
          <p:cNvSpPr txBox="1">
            <a:spLocks/>
          </p:cNvSpPr>
          <p:nvPr/>
        </p:nvSpPr>
        <p:spPr>
          <a:xfrm>
            <a:off x="377931" y="1340768"/>
            <a:ext cx="8229600" cy="645861"/>
          </a:xfrm>
          <a:prstGeom prst="rect">
            <a:avLst/>
          </a:prstGeom>
        </p:spPr>
        <p:txBody>
          <a:bodyPr/>
          <a:lstStyle>
            <a:lvl1pPr marL="342900" indent="-342900" algn="l" rtl="0" fontAlgn="base">
              <a:spcBef>
                <a:spcPct val="20000"/>
              </a:spcBef>
              <a:spcAft>
                <a:spcPct val="0"/>
              </a:spcAft>
              <a:buChar char="•"/>
              <a:defRPr sz="3200">
                <a:solidFill>
                  <a:schemeClr val="tx1"/>
                </a:solidFill>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微软雅黑" pitchFamily="34" charset="-122"/>
                <a:ea typeface="微软雅黑" pitchFamily="34" charset="-122"/>
              </a:defRPr>
            </a:lvl2pPr>
            <a:lvl3pPr marL="1143000" indent="-228600" algn="l" rtl="0" fontAlgn="base">
              <a:spcBef>
                <a:spcPct val="20000"/>
              </a:spcBef>
              <a:spcAft>
                <a:spcPct val="0"/>
              </a:spcAft>
              <a:buChar char="•"/>
              <a:defRPr sz="2400">
                <a:solidFill>
                  <a:schemeClr val="tx1"/>
                </a:solidFill>
                <a:latin typeface="微软雅黑" pitchFamily="34" charset="-122"/>
                <a:ea typeface="微软雅黑" pitchFamily="34" charset="-122"/>
              </a:defRPr>
            </a:lvl3pPr>
            <a:lvl4pPr marL="1600200" indent="-228600" algn="l" rtl="0" fontAlgn="base">
              <a:spcBef>
                <a:spcPct val="20000"/>
              </a:spcBef>
              <a:spcAft>
                <a:spcPct val="0"/>
              </a:spcAft>
              <a:buChar char="–"/>
              <a:defRPr sz="2000">
                <a:solidFill>
                  <a:schemeClr val="tx1"/>
                </a:solidFill>
                <a:latin typeface="微软雅黑" pitchFamily="34" charset="-122"/>
                <a:ea typeface="微软雅黑" pitchFamily="34" charset="-122"/>
              </a:defRPr>
            </a:lvl4pPr>
            <a:lvl5pPr marL="2057400" indent="-228600" algn="l" rtl="0" fontAlgn="base">
              <a:spcBef>
                <a:spcPct val="20000"/>
              </a:spcBef>
              <a:spcAft>
                <a:spcPct val="0"/>
              </a:spcAft>
              <a:buChar char="»"/>
              <a:defRPr sz="2000">
                <a:solidFill>
                  <a:schemeClr val="tx1"/>
                </a:solidFill>
                <a:latin typeface="微软雅黑" pitchFamily="34" charset="-122"/>
                <a:ea typeface="微软雅黑" pitchFamily="34"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lvl="1" indent="-342900">
              <a:buFontTx/>
              <a:buBlip>
                <a:blip r:embed="rId4"/>
              </a:buBlip>
            </a:pPr>
            <a:r>
              <a:rPr lang="zh-CN" altLang="en-US" sz="1600" kern="0" dirty="0" smtClean="0"/>
              <a:t>客户只需要根据自己的坐席规模选择相应的硬件，有</a:t>
            </a:r>
            <a:r>
              <a:rPr lang="en-US" altLang="zh-CN" sz="1600" kern="0" dirty="0" smtClean="0"/>
              <a:t>16</a:t>
            </a:r>
            <a:r>
              <a:rPr lang="zh-CN" altLang="en-US" sz="1600" kern="0" dirty="0" smtClean="0"/>
              <a:t>，</a:t>
            </a:r>
            <a:r>
              <a:rPr lang="en-US" altLang="zh-CN" sz="1600" kern="0" dirty="0" smtClean="0"/>
              <a:t>32</a:t>
            </a:r>
            <a:r>
              <a:rPr lang="zh-CN" altLang="en-US" sz="1600" kern="0" dirty="0" smtClean="0"/>
              <a:t>坐席及</a:t>
            </a:r>
            <a:r>
              <a:rPr lang="en-US" altLang="zh-CN" sz="1600" kern="0" dirty="0" smtClean="0"/>
              <a:t>64</a:t>
            </a:r>
            <a:r>
              <a:rPr lang="zh-CN" altLang="en-US" sz="1600" kern="0" dirty="0" smtClean="0"/>
              <a:t>坐席，如需支持更多坐席，建议配置标准服务器，最大化降低成本投入。</a:t>
            </a:r>
            <a:endParaRPr lang="en-US" altLang="zh-CN" sz="1600" kern="0" dirty="0" smtClean="0"/>
          </a:p>
          <a:p>
            <a:pPr marL="0" lvl="1" indent="0">
              <a:buFontTx/>
              <a:buNone/>
            </a:pPr>
            <a:endParaRPr lang="en-US" altLang="zh-CN" sz="1600" kern="0" dirty="0" smtClean="0"/>
          </a:p>
          <a:p>
            <a:pPr marL="342900" lvl="1" indent="-342900">
              <a:buFont typeface="Arial" charset="0"/>
              <a:buBlip>
                <a:blip r:embed="rId4"/>
              </a:buBlip>
            </a:pPr>
            <a:endParaRPr lang="zh-CN" altLang="en-US" sz="1600" kern="0" dirty="0" smtClean="0">
              <a:latin typeface="Arial" charset="0"/>
              <a:ea typeface="宋体" charset="-122"/>
            </a:endParaRPr>
          </a:p>
        </p:txBody>
      </p:sp>
    </p:spTree>
    <p:extLst>
      <p:ext uri="{BB962C8B-B14F-4D97-AF65-F5344CB8AC3E}">
        <p14:creationId xmlns:p14="http://schemas.microsoft.com/office/powerpoint/2010/main" val="974589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标题 1"/>
          <p:cNvSpPr>
            <a:spLocks noGrp="1"/>
          </p:cNvSpPr>
          <p:nvPr>
            <p:ph type="title"/>
          </p:nvPr>
        </p:nvSpPr>
        <p:spPr>
          <a:xfrm>
            <a:off x="611561" y="476672"/>
            <a:ext cx="8229600" cy="79208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r>
              <a:rPr lang="zh-CN" altLang="en-US" dirty="0" smtClean="0"/>
              <a:t>分布式部署</a:t>
            </a:r>
            <a:r>
              <a:rPr lang="zh-CN" altLang="en-US"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rPr>
              <a:t> </a:t>
            </a:r>
            <a:r>
              <a:rPr lang="en-US" altLang="zh-CN" sz="24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dirty="0" smtClean="0"/>
              <a:t>有网络就能设置坐席</a:t>
            </a:r>
            <a:endParaRPr lang="zh-CN" altLang="en-US"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sp>
        <p:nvSpPr>
          <p:cNvPr id="11267" name="内容占位符 5"/>
          <p:cNvSpPr>
            <a:spLocks noGrp="1"/>
          </p:cNvSpPr>
          <p:nvPr>
            <p:ph idx="1"/>
          </p:nvPr>
        </p:nvSpPr>
        <p:spPr>
          <a:xfrm>
            <a:off x="611560" y="1268760"/>
            <a:ext cx="7920879" cy="721315"/>
          </a:xfrm>
        </p:spPr>
        <p:txBody>
          <a:bodyPr/>
          <a:lstStyle/>
          <a:p>
            <a:pPr marL="342900" lvl="1" indent="-342900" eaLnBrk="1" hangingPunct="1">
              <a:buFont typeface="Arial" charset="0"/>
              <a:buBlip>
                <a:blip r:embed="rId3"/>
              </a:buBlip>
            </a:pPr>
            <a:r>
              <a:rPr lang="zh-CN" altLang="en-US" sz="1600" dirty="0" smtClean="0"/>
              <a:t>通过内置的</a:t>
            </a:r>
            <a:r>
              <a:rPr lang="en-US" altLang="zh-CN" sz="1600" dirty="0" smtClean="0"/>
              <a:t>VPN</a:t>
            </a:r>
            <a:r>
              <a:rPr lang="zh-CN" altLang="en-US" sz="1600" dirty="0" smtClean="0"/>
              <a:t>技术，可以用一台或多台硬件组建分布式呼叫中心，坐席不受地域限制，甚至在家里或学校里，用一台</a:t>
            </a:r>
            <a:r>
              <a:rPr lang="en-US" altLang="zh-CN" sz="1600" dirty="0" smtClean="0"/>
              <a:t>IP</a:t>
            </a:r>
            <a:r>
              <a:rPr lang="zh-CN" altLang="en-US" sz="1600" dirty="0" smtClean="0"/>
              <a:t>话机，只要有网络就能设置远程坐席</a:t>
            </a:r>
            <a:r>
              <a:rPr lang="zh-CN" altLang="en-US" sz="1600" dirty="0"/>
              <a:t>。</a:t>
            </a:r>
            <a:endParaRPr lang="en-US" altLang="zh-CN" sz="1600" dirty="0" smtClean="0"/>
          </a:p>
        </p:txBody>
      </p:sp>
      <p:grpSp>
        <p:nvGrpSpPr>
          <p:cNvPr id="2" name="组合 1"/>
          <p:cNvGrpSpPr/>
          <p:nvPr/>
        </p:nvGrpSpPr>
        <p:grpSpPr>
          <a:xfrm>
            <a:off x="480656" y="1990075"/>
            <a:ext cx="8099303" cy="4474907"/>
            <a:chOff x="238539" y="222258"/>
            <a:chExt cx="11671213" cy="6448406"/>
          </a:xfrm>
        </p:grpSpPr>
        <p:grpSp>
          <p:nvGrpSpPr>
            <p:cNvPr id="40" name="Group 83"/>
            <p:cNvGrpSpPr/>
            <p:nvPr/>
          </p:nvGrpSpPr>
          <p:grpSpPr>
            <a:xfrm>
              <a:off x="5245444" y="2560730"/>
              <a:ext cx="1541519" cy="720080"/>
              <a:chOff x="3635896" y="830262"/>
              <a:chExt cx="1109631" cy="438497"/>
            </a:xfrm>
          </p:grpSpPr>
          <p:pic>
            <p:nvPicPr>
              <p:cNvPr id="41" name="Cloud 82"/>
              <p:cNvPicPr>
                <a:picLocks noChangeArrowheads="1"/>
              </p:cNvPicPr>
              <p:nvPr/>
            </p:nvPicPr>
            <p:blipFill>
              <a:blip r:embed="rId4" cstate="print"/>
              <a:srcRect/>
              <a:stretch>
                <a:fillRect/>
              </a:stretch>
            </p:blipFill>
            <p:spPr bwMode="auto">
              <a:xfrm>
                <a:off x="3635896" y="830262"/>
                <a:ext cx="1109631" cy="438497"/>
              </a:xfrm>
              <a:prstGeom prst="rect">
                <a:avLst/>
              </a:prstGeom>
              <a:noFill/>
              <a:ln w="9525">
                <a:noFill/>
                <a:miter lim="800000"/>
                <a:headEnd/>
                <a:tailEnd/>
              </a:ln>
            </p:spPr>
          </p:pic>
          <p:sp>
            <p:nvSpPr>
              <p:cNvPr id="42" name="Text Box 45"/>
              <p:cNvSpPr txBox="1">
                <a:spLocks noChangeArrowheads="1"/>
              </p:cNvSpPr>
              <p:nvPr/>
            </p:nvSpPr>
            <p:spPr bwMode="auto">
              <a:xfrm>
                <a:off x="3715490" y="948524"/>
                <a:ext cx="634870" cy="168680"/>
              </a:xfrm>
              <a:prstGeom prst="rect">
                <a:avLst/>
              </a:prstGeom>
              <a:noFill/>
              <a:ln w="9525">
                <a:noFill/>
                <a:miter lim="800000"/>
                <a:headEnd/>
                <a:tailEnd/>
              </a:ln>
            </p:spPr>
            <p:txBody>
              <a:bodyPr wrap="none">
                <a:spAutoFit/>
              </a:bodyPr>
              <a:lstStyle/>
              <a:p>
                <a:r>
                  <a:rPr lang="zh-CN" altLang="en-US" sz="1200" dirty="0">
                    <a:latin typeface="微软雅黑" pitchFamily="34" charset="-122"/>
                    <a:ea typeface="微软雅黑" pitchFamily="34" charset="-122"/>
                  </a:rPr>
                  <a:t>专线</a:t>
                </a:r>
                <a:r>
                  <a:rPr lang="en-US" altLang="zh-CN" sz="1200" dirty="0">
                    <a:latin typeface="微软雅黑" pitchFamily="34" charset="-122"/>
                    <a:ea typeface="微软雅黑" pitchFamily="34" charset="-122"/>
                  </a:rPr>
                  <a:t>/VPN</a:t>
                </a:r>
              </a:p>
            </p:txBody>
          </p:sp>
        </p:grpSp>
        <p:sp>
          <p:nvSpPr>
            <p:cNvPr id="43" name="Rectangle 182"/>
            <p:cNvSpPr/>
            <p:nvPr/>
          </p:nvSpPr>
          <p:spPr>
            <a:xfrm>
              <a:off x="8694914" y="2982897"/>
              <a:ext cx="184731" cy="276999"/>
            </a:xfrm>
            <a:prstGeom prst="rect">
              <a:avLst/>
            </a:prstGeom>
          </p:spPr>
          <p:txBody>
            <a:bodyPr wrap="none">
              <a:spAutoFit/>
            </a:bodyPr>
            <a:lstStyle/>
            <a:p>
              <a:endParaRPr lang="zh-CN" altLang="en-US" sz="1200" dirty="0">
                <a:latin typeface="微软雅黑" pitchFamily="34" charset="-122"/>
                <a:ea typeface="微软雅黑" pitchFamily="34" charset="-122"/>
              </a:endParaRPr>
            </a:p>
          </p:txBody>
        </p:sp>
        <p:sp>
          <p:nvSpPr>
            <p:cNvPr id="44" name="Rectangle 185"/>
            <p:cNvSpPr/>
            <p:nvPr/>
          </p:nvSpPr>
          <p:spPr>
            <a:xfrm>
              <a:off x="10091359" y="3748876"/>
              <a:ext cx="1818393" cy="665266"/>
            </a:xfrm>
            <a:prstGeom prst="rect">
              <a:avLst/>
            </a:prstGeom>
          </p:spPr>
          <p:txBody>
            <a:bodyPr wrap="none">
              <a:spAutoFit/>
            </a:bodyPr>
            <a:lstStyle/>
            <a:p>
              <a:pPr algn="ctr"/>
              <a:r>
                <a:rPr lang="zh-CN" altLang="en-US" sz="1200" dirty="0">
                  <a:latin typeface="微软雅黑" pitchFamily="34" charset="-122"/>
                  <a:ea typeface="微软雅黑" pitchFamily="34" charset="-122"/>
                </a:rPr>
                <a:t>呼叫</a:t>
              </a:r>
              <a:r>
                <a:rPr lang="zh-CN" altLang="en-US" sz="1200" dirty="0" smtClean="0">
                  <a:latin typeface="微软雅黑" pitchFamily="34" charset="-122"/>
                  <a:ea typeface="微软雅黑" pitchFamily="34" charset="-122"/>
                </a:rPr>
                <a:t>中心</a:t>
              </a:r>
              <a:r>
                <a:rPr lang="zh-CN" altLang="en-US" sz="1200" dirty="0">
                  <a:latin typeface="微软雅黑" pitchFamily="34" charset="-122"/>
                  <a:ea typeface="微软雅黑" pitchFamily="34" charset="-122"/>
                </a:rPr>
                <a:t>一体机</a:t>
              </a:r>
              <a:endParaRPr lang="en-US" altLang="zh-CN" sz="1200" dirty="0">
                <a:latin typeface="微软雅黑" pitchFamily="34" charset="-122"/>
                <a:ea typeface="微软雅黑" pitchFamily="34" charset="-122"/>
              </a:endParaRPr>
            </a:p>
            <a:p>
              <a:pPr algn="ctr"/>
              <a:r>
                <a:rPr lang="en-US" altLang="zh-CN" sz="1200" dirty="0" smtClean="0">
                  <a:latin typeface="微软雅黑" pitchFamily="34" charset="-122"/>
                  <a:ea typeface="微软雅黑" pitchFamily="34" charset="-122"/>
                </a:rPr>
                <a:t>UCS-1032</a:t>
              </a:r>
              <a:endParaRPr lang="en-US" altLang="zh-CN" sz="1200" dirty="0">
                <a:latin typeface="微软雅黑" pitchFamily="34" charset="-122"/>
                <a:ea typeface="微软雅黑" pitchFamily="34" charset="-122"/>
              </a:endParaRPr>
            </a:p>
          </p:txBody>
        </p:sp>
        <p:cxnSp>
          <p:nvCxnSpPr>
            <p:cNvPr id="45" name="Elbow Connector 203"/>
            <p:cNvCxnSpPr>
              <a:stCxn id="41" idx="0"/>
              <a:endCxn id="135" idx="2"/>
            </p:cNvCxnSpPr>
            <p:nvPr/>
          </p:nvCxnSpPr>
          <p:spPr>
            <a:xfrm rot="5400000" flipH="1" flipV="1">
              <a:off x="7463336" y="864489"/>
              <a:ext cx="249110" cy="3143376"/>
            </a:xfrm>
            <a:prstGeom prst="bentConnector3">
              <a:avLst>
                <a:gd name="adj1" fmla="val 50000"/>
              </a:avLst>
            </a:prstGeom>
            <a:ln>
              <a:tailEnd type="none"/>
            </a:ln>
          </p:spPr>
          <p:style>
            <a:lnRef idx="2">
              <a:schemeClr val="accent4"/>
            </a:lnRef>
            <a:fillRef idx="0">
              <a:schemeClr val="accent4"/>
            </a:fillRef>
            <a:effectRef idx="1">
              <a:schemeClr val="accent4"/>
            </a:effectRef>
            <a:fontRef idx="minor">
              <a:schemeClr val="tx1"/>
            </a:fontRef>
          </p:style>
        </p:cxnSp>
        <p:sp>
          <p:nvSpPr>
            <p:cNvPr id="46" name="Rectangle 181"/>
            <p:cNvSpPr/>
            <p:nvPr/>
          </p:nvSpPr>
          <p:spPr>
            <a:xfrm>
              <a:off x="10457219" y="1511213"/>
              <a:ext cx="954107" cy="276999"/>
            </a:xfrm>
            <a:prstGeom prst="rect">
              <a:avLst/>
            </a:prstGeom>
          </p:spPr>
          <p:txBody>
            <a:bodyPr wrap="none">
              <a:spAutoFit/>
            </a:bodyPr>
            <a:lstStyle/>
            <a:p>
              <a:r>
                <a:rPr lang="zh-CN" altLang="en-US" sz="1200" dirty="0">
                  <a:solidFill>
                    <a:srgbClr val="FF0000"/>
                  </a:solidFill>
                  <a:latin typeface="微软雅黑" pitchFamily="34" charset="-122"/>
                  <a:ea typeface="微软雅黑" pitchFamily="34" charset="-122"/>
                </a:rPr>
                <a:t>常州</a:t>
              </a:r>
              <a:r>
                <a:rPr lang="zh-CN" altLang="en-US" sz="1200" dirty="0" smtClean="0">
                  <a:solidFill>
                    <a:srgbClr val="FF0000"/>
                  </a:solidFill>
                  <a:latin typeface="微软雅黑" pitchFamily="34" charset="-122"/>
                  <a:ea typeface="微软雅黑" pitchFamily="34" charset="-122"/>
                </a:rPr>
                <a:t>办公室</a:t>
              </a:r>
              <a:endParaRPr lang="zh-CN" altLang="en-US" sz="1200" dirty="0">
                <a:solidFill>
                  <a:srgbClr val="FF0000"/>
                </a:solidFill>
                <a:latin typeface="微软雅黑" pitchFamily="34" charset="-122"/>
                <a:ea typeface="微软雅黑" pitchFamily="34" charset="-122"/>
              </a:endParaRPr>
            </a:p>
          </p:txBody>
        </p:sp>
        <p:pic>
          <p:nvPicPr>
            <p:cNvPr id="47" name="Picture 308" descr="newrock.jpg"/>
            <p:cNvPicPr>
              <a:picLocks noChangeAspect="1"/>
            </p:cNvPicPr>
            <p:nvPr/>
          </p:nvPicPr>
          <p:blipFill>
            <a:blip r:embed="rId5" cstate="print"/>
            <a:stretch>
              <a:fillRect/>
            </a:stretch>
          </p:blipFill>
          <p:spPr>
            <a:xfrm>
              <a:off x="5058232" y="4096496"/>
              <a:ext cx="1437391" cy="748450"/>
            </a:xfrm>
            <a:prstGeom prst="rect">
              <a:avLst/>
            </a:prstGeom>
          </p:spPr>
        </p:pic>
        <p:grpSp>
          <p:nvGrpSpPr>
            <p:cNvPr id="48" name="Group 83"/>
            <p:cNvGrpSpPr/>
            <p:nvPr/>
          </p:nvGrpSpPr>
          <p:grpSpPr>
            <a:xfrm>
              <a:off x="5055186" y="5103686"/>
              <a:ext cx="1638179" cy="720080"/>
              <a:chOff x="3635896" y="888572"/>
              <a:chExt cx="1179210" cy="438497"/>
            </a:xfrm>
          </p:grpSpPr>
          <p:pic>
            <p:nvPicPr>
              <p:cNvPr id="49" name="Cloud 82"/>
              <p:cNvPicPr>
                <a:picLocks noChangeArrowheads="1"/>
              </p:cNvPicPr>
              <p:nvPr/>
            </p:nvPicPr>
            <p:blipFill>
              <a:blip r:embed="rId4" cstate="print"/>
              <a:srcRect/>
              <a:stretch>
                <a:fillRect/>
              </a:stretch>
            </p:blipFill>
            <p:spPr bwMode="auto">
              <a:xfrm>
                <a:off x="3635896" y="888572"/>
                <a:ext cx="1179210" cy="438497"/>
              </a:xfrm>
              <a:prstGeom prst="rect">
                <a:avLst/>
              </a:prstGeom>
              <a:noFill/>
              <a:ln w="9525">
                <a:noFill/>
                <a:miter lim="800000"/>
                <a:headEnd/>
                <a:tailEnd/>
              </a:ln>
            </p:spPr>
          </p:pic>
          <p:sp>
            <p:nvSpPr>
              <p:cNvPr id="50" name="Text Box 45"/>
              <p:cNvSpPr txBox="1">
                <a:spLocks noChangeArrowheads="1"/>
              </p:cNvSpPr>
              <p:nvPr/>
            </p:nvSpPr>
            <p:spPr bwMode="auto">
              <a:xfrm>
                <a:off x="3891758" y="955901"/>
                <a:ext cx="520635" cy="187423"/>
              </a:xfrm>
              <a:prstGeom prst="rect">
                <a:avLst/>
              </a:prstGeom>
              <a:noFill/>
              <a:ln w="9525">
                <a:noFill/>
                <a:miter lim="800000"/>
                <a:headEnd/>
                <a:tailEnd/>
              </a:ln>
            </p:spPr>
            <p:txBody>
              <a:bodyPr wrap="none">
                <a:spAutoFit/>
              </a:bodyPr>
              <a:lstStyle/>
              <a:p>
                <a:r>
                  <a:rPr lang="zh-CN" altLang="en-US" sz="1400" dirty="0">
                    <a:latin typeface="微软雅黑" pitchFamily="34" charset="-122"/>
                    <a:ea typeface="微软雅黑" pitchFamily="34" charset="-122"/>
                  </a:rPr>
                  <a:t>市话网</a:t>
                </a:r>
                <a:endParaRPr lang="en-US" altLang="zh-CN" sz="1400" dirty="0">
                  <a:latin typeface="微软雅黑" pitchFamily="34" charset="-122"/>
                  <a:ea typeface="微软雅黑" pitchFamily="34" charset="-122"/>
                </a:endParaRPr>
              </a:p>
            </p:txBody>
          </p:sp>
        </p:grpSp>
        <p:cxnSp>
          <p:nvCxnSpPr>
            <p:cNvPr id="51" name="Elbow Connector 177"/>
            <p:cNvCxnSpPr>
              <a:stCxn id="63" idx="1"/>
              <a:endCxn id="47" idx="3"/>
            </p:cNvCxnSpPr>
            <p:nvPr/>
          </p:nvCxnSpPr>
          <p:spPr>
            <a:xfrm rot="10800000">
              <a:off x="6495624" y="4470722"/>
              <a:ext cx="1020543" cy="159561"/>
            </a:xfrm>
            <a:prstGeom prst="bentConnector3">
              <a:avLst>
                <a:gd name="adj1" fmla="val 50000"/>
              </a:avLst>
            </a:prstGeom>
            <a:ln>
              <a:tailEnd type="none"/>
            </a:ln>
          </p:spPr>
          <p:style>
            <a:lnRef idx="2">
              <a:schemeClr val="accent4"/>
            </a:lnRef>
            <a:fillRef idx="0">
              <a:schemeClr val="accent4"/>
            </a:fillRef>
            <a:effectRef idx="1">
              <a:schemeClr val="accent4"/>
            </a:effectRef>
            <a:fontRef idx="minor">
              <a:schemeClr val="tx1"/>
            </a:fontRef>
          </p:style>
        </p:cxnSp>
        <p:cxnSp>
          <p:nvCxnSpPr>
            <p:cNvPr id="52" name="Elbow Connector 203"/>
            <p:cNvCxnSpPr>
              <a:stCxn id="72" idx="0"/>
              <a:endCxn id="41" idx="2"/>
            </p:cNvCxnSpPr>
            <p:nvPr/>
          </p:nvCxnSpPr>
          <p:spPr>
            <a:xfrm rot="5400000" flipH="1" flipV="1">
              <a:off x="4306817" y="2095979"/>
              <a:ext cx="524554" cy="2894219"/>
            </a:xfrm>
            <a:prstGeom prst="bentConnector3">
              <a:avLst>
                <a:gd name="adj1" fmla="val 50000"/>
              </a:avLst>
            </a:prstGeom>
            <a:ln>
              <a:tailEnd type="none"/>
            </a:ln>
          </p:spPr>
          <p:style>
            <a:lnRef idx="2">
              <a:schemeClr val="accent4"/>
            </a:lnRef>
            <a:fillRef idx="0">
              <a:schemeClr val="accent4"/>
            </a:fillRef>
            <a:effectRef idx="1">
              <a:schemeClr val="accent4"/>
            </a:effectRef>
            <a:fontRef idx="minor">
              <a:schemeClr val="tx1"/>
            </a:fontRef>
          </p:style>
        </p:cxnSp>
        <p:grpSp>
          <p:nvGrpSpPr>
            <p:cNvPr id="53" name="组合 52"/>
            <p:cNvGrpSpPr/>
            <p:nvPr/>
          </p:nvGrpSpPr>
          <p:grpSpPr>
            <a:xfrm rot="5400000">
              <a:off x="5684177" y="4738778"/>
              <a:ext cx="254473" cy="212335"/>
              <a:chOff x="5727937" y="5805264"/>
              <a:chExt cx="490558" cy="170275"/>
            </a:xfrm>
          </p:grpSpPr>
          <p:cxnSp>
            <p:nvCxnSpPr>
              <p:cNvPr id="54" name="直接连接符 53"/>
              <p:cNvCxnSpPr/>
              <p:nvPr/>
            </p:nvCxnSpPr>
            <p:spPr>
              <a:xfrm>
                <a:off x="5727937" y="5805264"/>
                <a:ext cx="490558" cy="0"/>
              </a:xfrm>
              <a:prstGeom prst="line">
                <a:avLst/>
              </a:prstGeom>
              <a:ln>
                <a:solidFill>
                  <a:srgbClr val="FF0000"/>
                </a:solidFill>
                <a:tailEnd type="none"/>
              </a:ln>
            </p:spPr>
            <p:style>
              <a:lnRef idx="2">
                <a:schemeClr val="accent4"/>
              </a:lnRef>
              <a:fillRef idx="0">
                <a:schemeClr val="accent4"/>
              </a:fillRef>
              <a:effectRef idx="1">
                <a:schemeClr val="accent4"/>
              </a:effectRef>
              <a:fontRef idx="minor">
                <a:schemeClr val="tx1"/>
              </a:fontRef>
            </p:style>
          </p:cxnSp>
          <p:cxnSp>
            <p:nvCxnSpPr>
              <p:cNvPr id="55" name="直接连接符 54"/>
              <p:cNvCxnSpPr/>
              <p:nvPr/>
            </p:nvCxnSpPr>
            <p:spPr>
              <a:xfrm>
                <a:off x="5727937" y="5888645"/>
                <a:ext cx="490558" cy="0"/>
              </a:xfrm>
              <a:prstGeom prst="line">
                <a:avLst/>
              </a:prstGeom>
              <a:ln>
                <a:solidFill>
                  <a:srgbClr val="FF0000"/>
                </a:solidFill>
                <a:tailEnd type="none"/>
              </a:ln>
            </p:spPr>
            <p:style>
              <a:lnRef idx="2">
                <a:schemeClr val="accent4"/>
              </a:lnRef>
              <a:fillRef idx="0">
                <a:schemeClr val="accent4"/>
              </a:fillRef>
              <a:effectRef idx="1">
                <a:schemeClr val="accent4"/>
              </a:effectRef>
              <a:fontRef idx="minor">
                <a:schemeClr val="tx1"/>
              </a:fontRef>
            </p:style>
          </p:cxnSp>
          <p:cxnSp>
            <p:nvCxnSpPr>
              <p:cNvPr id="56" name="直接连接符 55"/>
              <p:cNvCxnSpPr/>
              <p:nvPr/>
            </p:nvCxnSpPr>
            <p:spPr>
              <a:xfrm>
                <a:off x="5727937" y="5975539"/>
                <a:ext cx="490558" cy="0"/>
              </a:xfrm>
              <a:prstGeom prst="line">
                <a:avLst/>
              </a:prstGeom>
              <a:ln>
                <a:solidFill>
                  <a:srgbClr val="FF0000"/>
                </a:solidFill>
                <a:tailEnd type="none"/>
              </a:ln>
            </p:spPr>
            <p:style>
              <a:lnRef idx="2">
                <a:schemeClr val="accent4"/>
              </a:lnRef>
              <a:fillRef idx="0">
                <a:schemeClr val="accent4"/>
              </a:fillRef>
              <a:effectRef idx="1">
                <a:schemeClr val="accent4"/>
              </a:effectRef>
              <a:fontRef idx="minor">
                <a:schemeClr val="tx1"/>
              </a:fontRef>
            </p:style>
          </p:cxnSp>
        </p:grpSp>
        <p:pic>
          <p:nvPicPr>
            <p:cNvPr id="57" name="Picture 2" descr="http://files.softicons.com/download/application-icons/vista-stock-icons-by-lokas-software/png/256/office-building.png"/>
            <p:cNvPicPr>
              <a:picLocks noChangeAspect="1" noChangeArrowheads="1"/>
            </p:cNvPicPr>
            <p:nvPr/>
          </p:nvPicPr>
          <p:blipFill>
            <a:blip r:embed="rId6" cstate="print"/>
            <a:srcRect/>
            <a:stretch>
              <a:fillRect/>
            </a:stretch>
          </p:blipFill>
          <p:spPr bwMode="auto">
            <a:xfrm>
              <a:off x="10457219" y="4589695"/>
              <a:ext cx="1124728" cy="843772"/>
            </a:xfrm>
            <a:prstGeom prst="rect">
              <a:avLst/>
            </a:prstGeom>
            <a:noFill/>
            <a:ln w="9525">
              <a:noFill/>
              <a:miter lim="800000"/>
              <a:headEnd/>
              <a:tailEnd/>
            </a:ln>
          </p:spPr>
        </p:pic>
        <p:pic>
          <p:nvPicPr>
            <p:cNvPr id="58" name="Picture 2" descr="http://files.softicons.com/download/application-icons/vista-stock-icons-by-lokas-software/png/256/office-building.png"/>
            <p:cNvPicPr>
              <a:picLocks noChangeAspect="1" noChangeArrowheads="1"/>
            </p:cNvPicPr>
            <p:nvPr/>
          </p:nvPicPr>
          <p:blipFill>
            <a:blip r:embed="rId6" cstate="print"/>
            <a:srcRect/>
            <a:stretch>
              <a:fillRect/>
            </a:stretch>
          </p:blipFill>
          <p:spPr bwMode="auto">
            <a:xfrm>
              <a:off x="10470395" y="638154"/>
              <a:ext cx="1124728" cy="843772"/>
            </a:xfrm>
            <a:prstGeom prst="rect">
              <a:avLst/>
            </a:prstGeom>
            <a:noFill/>
            <a:ln w="9525">
              <a:noFill/>
              <a:miter lim="800000"/>
              <a:headEnd/>
              <a:tailEnd/>
            </a:ln>
          </p:spPr>
        </p:pic>
        <p:sp>
          <p:nvSpPr>
            <p:cNvPr id="59" name="Rectangle 181"/>
            <p:cNvSpPr/>
            <p:nvPr/>
          </p:nvSpPr>
          <p:spPr>
            <a:xfrm>
              <a:off x="10291837" y="5480390"/>
              <a:ext cx="954107" cy="276999"/>
            </a:xfrm>
            <a:prstGeom prst="rect">
              <a:avLst/>
            </a:prstGeom>
          </p:spPr>
          <p:txBody>
            <a:bodyPr wrap="none">
              <a:spAutoFit/>
            </a:bodyPr>
            <a:lstStyle/>
            <a:p>
              <a:r>
                <a:rPr lang="zh-CN" altLang="en-US" sz="1200" dirty="0">
                  <a:solidFill>
                    <a:srgbClr val="FF0000"/>
                  </a:solidFill>
                  <a:latin typeface="微软雅黑" pitchFamily="34" charset="-122"/>
                  <a:ea typeface="微软雅黑" pitchFamily="34" charset="-122"/>
                </a:rPr>
                <a:t>上海办公室</a:t>
              </a:r>
            </a:p>
          </p:txBody>
        </p:sp>
        <p:cxnSp>
          <p:nvCxnSpPr>
            <p:cNvPr id="60" name="直接连接符 59"/>
            <p:cNvCxnSpPr/>
            <p:nvPr/>
          </p:nvCxnSpPr>
          <p:spPr>
            <a:xfrm flipV="1">
              <a:off x="634702" y="3406574"/>
              <a:ext cx="10779163" cy="6441"/>
            </a:xfrm>
            <a:prstGeom prst="line">
              <a:avLst/>
            </a:prstGeom>
            <a:ln>
              <a:prstDash val="dash"/>
              <a:tailEnd type="none"/>
            </a:ln>
          </p:spPr>
          <p:style>
            <a:lnRef idx="2">
              <a:schemeClr val="accent4"/>
            </a:lnRef>
            <a:fillRef idx="0">
              <a:schemeClr val="accent4"/>
            </a:fillRef>
            <a:effectRef idx="1">
              <a:schemeClr val="accent4"/>
            </a:effectRef>
            <a:fontRef idx="minor">
              <a:schemeClr val="tx1"/>
            </a:fontRef>
          </p:style>
        </p:cxnSp>
        <p:grpSp>
          <p:nvGrpSpPr>
            <p:cNvPr id="61" name="组合 60"/>
            <p:cNvGrpSpPr/>
            <p:nvPr/>
          </p:nvGrpSpPr>
          <p:grpSpPr>
            <a:xfrm>
              <a:off x="7369317" y="3807880"/>
              <a:ext cx="2834917" cy="1644804"/>
              <a:chOff x="4815424" y="3872428"/>
              <a:chExt cx="3024336" cy="1644804"/>
            </a:xfrm>
          </p:grpSpPr>
          <p:sp>
            <p:nvSpPr>
              <p:cNvPr id="62" name="TextBox 3"/>
              <p:cNvSpPr txBox="1">
                <a:spLocks noChangeArrowheads="1"/>
              </p:cNvSpPr>
              <p:nvPr/>
            </p:nvSpPr>
            <p:spPr bwMode="auto">
              <a:xfrm>
                <a:off x="4815424" y="5199003"/>
                <a:ext cx="3024336" cy="246221"/>
              </a:xfrm>
              <a:prstGeom prst="rect">
                <a:avLst/>
              </a:prstGeom>
              <a:noFill/>
              <a:ln w="9525">
                <a:noFill/>
                <a:miter lim="800000"/>
                <a:headEnd/>
                <a:tailEnd/>
              </a:ln>
            </p:spPr>
            <p:txBody>
              <a:bodyPr wrap="square">
                <a:spAutoFit/>
              </a:bodyPr>
              <a:lstStyle/>
              <a:p>
                <a:pPr algn="ctr"/>
                <a:r>
                  <a:rPr lang="en-US" altLang="zh-CN" sz="1000" dirty="0">
                    <a:latin typeface="微软雅黑" pitchFamily="34" charset="-122"/>
                    <a:ea typeface="微软雅黑" pitchFamily="34" charset="-122"/>
                  </a:rPr>
                  <a:t>IPPBX|</a:t>
                </a:r>
                <a:r>
                  <a:rPr lang="zh-CN" altLang="en-US" sz="1000" dirty="0">
                    <a:latin typeface="微软雅黑" pitchFamily="34" charset="-122"/>
                    <a:ea typeface="微软雅黑" pitchFamily="34" charset="-122"/>
                  </a:rPr>
                  <a:t>数据库</a:t>
                </a:r>
                <a:r>
                  <a:rPr lang="en-US" altLang="zh-CN" sz="1000" dirty="0">
                    <a:latin typeface="微软雅黑" pitchFamily="34" charset="-122"/>
                    <a:ea typeface="微软雅黑" pitchFamily="34" charset="-122"/>
                  </a:rPr>
                  <a:t>|CRM|</a:t>
                </a:r>
                <a:r>
                  <a:rPr lang="zh-CN" altLang="en-US" sz="1000" dirty="0">
                    <a:latin typeface="微软雅黑" pitchFamily="34" charset="-122"/>
                    <a:ea typeface="微软雅黑" pitchFamily="34" charset="-122"/>
                  </a:rPr>
                  <a:t>录音服务器</a:t>
                </a:r>
                <a:endParaRPr lang="en-US" altLang="zh-CN" sz="1000" dirty="0">
                  <a:latin typeface="微软雅黑" pitchFamily="34" charset="-122"/>
                  <a:ea typeface="微软雅黑" pitchFamily="34" charset="-122"/>
                </a:endParaRPr>
              </a:p>
            </p:txBody>
          </p:sp>
          <p:sp>
            <p:nvSpPr>
              <p:cNvPr id="63" name="圆角矩形 62"/>
              <p:cNvSpPr/>
              <p:nvPr/>
            </p:nvSpPr>
            <p:spPr>
              <a:xfrm>
                <a:off x="4972084" y="3872428"/>
                <a:ext cx="2770382" cy="1644804"/>
              </a:xfrm>
              <a:prstGeom prst="roundRect">
                <a:avLst>
                  <a:gd name="adj" fmla="val 9174"/>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5247472" y="3946076"/>
                <a:ext cx="2091497" cy="1283124"/>
                <a:chOff x="5672397" y="3809663"/>
                <a:chExt cx="2091497" cy="1283124"/>
              </a:xfrm>
            </p:grpSpPr>
            <p:pic>
              <p:nvPicPr>
                <p:cNvPr id="65" name="Picture 7" descr="计算机01"/>
                <p:cNvPicPr>
                  <a:picLocks noChangeAspect="1" noChangeArrowheads="1"/>
                </p:cNvPicPr>
                <p:nvPr/>
              </p:nvPicPr>
              <p:blipFill>
                <a:blip r:embed="rId7" cstate="print"/>
                <a:srcRect/>
                <a:stretch>
                  <a:fillRect/>
                </a:stretch>
              </p:blipFill>
              <p:spPr bwMode="auto">
                <a:xfrm>
                  <a:off x="5847369" y="4437112"/>
                  <a:ext cx="411995" cy="655675"/>
                </a:xfrm>
                <a:prstGeom prst="rect">
                  <a:avLst/>
                </a:prstGeom>
                <a:noFill/>
                <a:ln w="9525">
                  <a:noFill/>
                  <a:miter lim="800000"/>
                  <a:headEnd/>
                  <a:tailEnd/>
                </a:ln>
              </p:spPr>
            </p:pic>
            <p:pic>
              <p:nvPicPr>
                <p:cNvPr id="66" name="Picture 7" descr="计算机01"/>
                <p:cNvPicPr>
                  <a:picLocks noChangeAspect="1" noChangeArrowheads="1"/>
                </p:cNvPicPr>
                <p:nvPr/>
              </p:nvPicPr>
              <p:blipFill>
                <a:blip r:embed="rId7" cstate="print"/>
                <a:srcRect/>
                <a:stretch>
                  <a:fillRect/>
                </a:stretch>
              </p:blipFill>
              <p:spPr bwMode="auto">
                <a:xfrm>
                  <a:off x="6267480" y="4437112"/>
                  <a:ext cx="411995" cy="655675"/>
                </a:xfrm>
                <a:prstGeom prst="rect">
                  <a:avLst/>
                </a:prstGeom>
                <a:noFill/>
                <a:ln w="9525">
                  <a:noFill/>
                  <a:miter lim="800000"/>
                  <a:headEnd/>
                  <a:tailEnd/>
                </a:ln>
              </p:spPr>
            </p:pic>
            <p:pic>
              <p:nvPicPr>
                <p:cNvPr id="67" name="Picture 7" descr="计算机01"/>
                <p:cNvPicPr>
                  <a:picLocks noChangeAspect="1" noChangeArrowheads="1"/>
                </p:cNvPicPr>
                <p:nvPr/>
              </p:nvPicPr>
              <p:blipFill>
                <a:blip r:embed="rId7" cstate="print"/>
                <a:srcRect/>
                <a:stretch>
                  <a:fillRect/>
                </a:stretch>
              </p:blipFill>
              <p:spPr bwMode="auto">
                <a:xfrm>
                  <a:off x="6699528" y="4437112"/>
                  <a:ext cx="411995" cy="655675"/>
                </a:xfrm>
                <a:prstGeom prst="rect">
                  <a:avLst/>
                </a:prstGeom>
                <a:noFill/>
                <a:ln w="9525">
                  <a:noFill/>
                  <a:miter lim="800000"/>
                  <a:headEnd/>
                  <a:tailEnd/>
                </a:ln>
              </p:spPr>
            </p:pic>
            <p:pic>
              <p:nvPicPr>
                <p:cNvPr id="68" name="图片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72397" y="3809663"/>
                  <a:ext cx="2091497" cy="627449"/>
                </a:xfrm>
                <a:prstGeom prst="rect">
                  <a:avLst/>
                </a:prstGeom>
              </p:spPr>
            </p:pic>
            <p:pic>
              <p:nvPicPr>
                <p:cNvPr id="69" name="Picture 7" descr="计算机01"/>
                <p:cNvPicPr>
                  <a:picLocks noChangeAspect="1" noChangeArrowheads="1"/>
                </p:cNvPicPr>
                <p:nvPr/>
              </p:nvPicPr>
              <p:blipFill>
                <a:blip r:embed="rId7" cstate="print"/>
                <a:srcRect/>
                <a:stretch>
                  <a:fillRect/>
                </a:stretch>
              </p:blipFill>
              <p:spPr bwMode="auto">
                <a:xfrm>
                  <a:off x="7131576" y="4401372"/>
                  <a:ext cx="411995" cy="655675"/>
                </a:xfrm>
                <a:prstGeom prst="rect">
                  <a:avLst/>
                </a:prstGeom>
                <a:noFill/>
                <a:ln w="9525">
                  <a:noFill/>
                  <a:miter lim="800000"/>
                  <a:headEnd/>
                  <a:tailEnd/>
                </a:ln>
              </p:spPr>
            </p:pic>
          </p:grpSp>
        </p:grpSp>
        <p:grpSp>
          <p:nvGrpSpPr>
            <p:cNvPr id="70" name="组合 69"/>
            <p:cNvGrpSpPr/>
            <p:nvPr/>
          </p:nvGrpSpPr>
          <p:grpSpPr>
            <a:xfrm>
              <a:off x="1713787" y="3805364"/>
              <a:ext cx="2834917" cy="1644804"/>
              <a:chOff x="4815424" y="3872428"/>
              <a:chExt cx="3024336" cy="1644804"/>
            </a:xfrm>
          </p:grpSpPr>
          <p:sp>
            <p:nvSpPr>
              <p:cNvPr id="71" name="TextBox 3"/>
              <p:cNvSpPr txBox="1">
                <a:spLocks noChangeArrowheads="1"/>
              </p:cNvSpPr>
              <p:nvPr/>
            </p:nvSpPr>
            <p:spPr bwMode="auto">
              <a:xfrm>
                <a:off x="4815424" y="5199003"/>
                <a:ext cx="3024336" cy="246221"/>
              </a:xfrm>
              <a:prstGeom prst="rect">
                <a:avLst/>
              </a:prstGeom>
              <a:noFill/>
              <a:ln w="9525">
                <a:noFill/>
                <a:miter lim="800000"/>
                <a:headEnd/>
                <a:tailEnd/>
              </a:ln>
            </p:spPr>
            <p:txBody>
              <a:bodyPr wrap="square">
                <a:spAutoFit/>
              </a:bodyPr>
              <a:lstStyle/>
              <a:p>
                <a:pPr algn="ctr"/>
                <a:r>
                  <a:rPr lang="en-US" altLang="zh-CN" sz="1000" dirty="0">
                    <a:latin typeface="微软雅黑" pitchFamily="34" charset="-122"/>
                    <a:ea typeface="微软雅黑" pitchFamily="34" charset="-122"/>
                  </a:rPr>
                  <a:t>IPPBX|</a:t>
                </a:r>
                <a:r>
                  <a:rPr lang="zh-CN" altLang="en-US" sz="1000" dirty="0">
                    <a:latin typeface="微软雅黑" pitchFamily="34" charset="-122"/>
                    <a:ea typeface="微软雅黑" pitchFamily="34" charset="-122"/>
                  </a:rPr>
                  <a:t>数据库</a:t>
                </a:r>
                <a:r>
                  <a:rPr lang="en-US" altLang="zh-CN" sz="1000" dirty="0">
                    <a:latin typeface="微软雅黑" pitchFamily="34" charset="-122"/>
                    <a:ea typeface="微软雅黑" pitchFamily="34" charset="-122"/>
                  </a:rPr>
                  <a:t>|CRM|</a:t>
                </a:r>
                <a:r>
                  <a:rPr lang="zh-CN" altLang="en-US" sz="1000" dirty="0">
                    <a:latin typeface="微软雅黑" pitchFamily="34" charset="-122"/>
                    <a:ea typeface="微软雅黑" pitchFamily="34" charset="-122"/>
                  </a:rPr>
                  <a:t>录音服务器</a:t>
                </a:r>
                <a:endParaRPr lang="en-US" altLang="zh-CN" sz="1000" dirty="0">
                  <a:latin typeface="微软雅黑" pitchFamily="34" charset="-122"/>
                  <a:ea typeface="微软雅黑" pitchFamily="34" charset="-122"/>
                </a:endParaRPr>
              </a:p>
            </p:txBody>
          </p:sp>
          <p:sp>
            <p:nvSpPr>
              <p:cNvPr id="72" name="圆角矩形 71"/>
              <p:cNvSpPr/>
              <p:nvPr/>
            </p:nvSpPr>
            <p:spPr>
              <a:xfrm>
                <a:off x="4868753" y="3872428"/>
                <a:ext cx="2897919" cy="1644804"/>
              </a:xfrm>
              <a:prstGeom prst="roundRect">
                <a:avLst>
                  <a:gd name="adj" fmla="val 9174"/>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5247472" y="3946076"/>
                <a:ext cx="2091497" cy="1283124"/>
                <a:chOff x="5672397" y="3809663"/>
                <a:chExt cx="2091497" cy="1283124"/>
              </a:xfrm>
            </p:grpSpPr>
            <p:pic>
              <p:nvPicPr>
                <p:cNvPr id="74" name="Picture 7" descr="计算机01"/>
                <p:cNvPicPr>
                  <a:picLocks noChangeAspect="1" noChangeArrowheads="1"/>
                </p:cNvPicPr>
                <p:nvPr/>
              </p:nvPicPr>
              <p:blipFill>
                <a:blip r:embed="rId7" cstate="print"/>
                <a:srcRect/>
                <a:stretch>
                  <a:fillRect/>
                </a:stretch>
              </p:blipFill>
              <p:spPr bwMode="auto">
                <a:xfrm>
                  <a:off x="5847369" y="4437112"/>
                  <a:ext cx="411995" cy="655675"/>
                </a:xfrm>
                <a:prstGeom prst="rect">
                  <a:avLst/>
                </a:prstGeom>
                <a:noFill/>
                <a:ln w="9525">
                  <a:noFill/>
                  <a:miter lim="800000"/>
                  <a:headEnd/>
                  <a:tailEnd/>
                </a:ln>
              </p:spPr>
            </p:pic>
            <p:pic>
              <p:nvPicPr>
                <p:cNvPr id="75" name="Picture 7" descr="计算机01"/>
                <p:cNvPicPr>
                  <a:picLocks noChangeAspect="1" noChangeArrowheads="1"/>
                </p:cNvPicPr>
                <p:nvPr/>
              </p:nvPicPr>
              <p:blipFill>
                <a:blip r:embed="rId7" cstate="print"/>
                <a:srcRect/>
                <a:stretch>
                  <a:fillRect/>
                </a:stretch>
              </p:blipFill>
              <p:spPr bwMode="auto">
                <a:xfrm>
                  <a:off x="6267480" y="4437112"/>
                  <a:ext cx="411995" cy="655675"/>
                </a:xfrm>
                <a:prstGeom prst="rect">
                  <a:avLst/>
                </a:prstGeom>
                <a:noFill/>
                <a:ln w="9525">
                  <a:noFill/>
                  <a:miter lim="800000"/>
                  <a:headEnd/>
                  <a:tailEnd/>
                </a:ln>
              </p:spPr>
            </p:pic>
            <p:pic>
              <p:nvPicPr>
                <p:cNvPr id="76" name="Picture 7" descr="计算机01"/>
                <p:cNvPicPr>
                  <a:picLocks noChangeAspect="1" noChangeArrowheads="1"/>
                </p:cNvPicPr>
                <p:nvPr/>
              </p:nvPicPr>
              <p:blipFill>
                <a:blip r:embed="rId7" cstate="print"/>
                <a:srcRect/>
                <a:stretch>
                  <a:fillRect/>
                </a:stretch>
              </p:blipFill>
              <p:spPr bwMode="auto">
                <a:xfrm>
                  <a:off x="6699528" y="4437112"/>
                  <a:ext cx="411995" cy="655675"/>
                </a:xfrm>
                <a:prstGeom prst="rect">
                  <a:avLst/>
                </a:prstGeom>
                <a:noFill/>
                <a:ln w="9525">
                  <a:noFill/>
                  <a:miter lim="800000"/>
                  <a:headEnd/>
                  <a:tailEnd/>
                </a:ln>
              </p:spPr>
            </p:pic>
            <p:pic>
              <p:nvPicPr>
                <p:cNvPr id="77" name="图片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72397" y="3809663"/>
                  <a:ext cx="2091497" cy="627449"/>
                </a:xfrm>
                <a:prstGeom prst="rect">
                  <a:avLst/>
                </a:prstGeom>
              </p:spPr>
            </p:pic>
            <p:pic>
              <p:nvPicPr>
                <p:cNvPr id="78" name="Picture 7" descr="计算机01"/>
                <p:cNvPicPr>
                  <a:picLocks noChangeAspect="1" noChangeArrowheads="1"/>
                </p:cNvPicPr>
                <p:nvPr/>
              </p:nvPicPr>
              <p:blipFill>
                <a:blip r:embed="rId7" cstate="print"/>
                <a:srcRect/>
                <a:stretch>
                  <a:fillRect/>
                </a:stretch>
              </p:blipFill>
              <p:spPr bwMode="auto">
                <a:xfrm>
                  <a:off x="7131576" y="4401372"/>
                  <a:ext cx="411995" cy="655675"/>
                </a:xfrm>
                <a:prstGeom prst="rect">
                  <a:avLst/>
                </a:prstGeom>
                <a:noFill/>
                <a:ln w="9525">
                  <a:noFill/>
                  <a:miter lim="800000"/>
                  <a:headEnd/>
                  <a:tailEnd/>
                </a:ln>
              </p:spPr>
            </p:pic>
          </p:grpSp>
        </p:grpSp>
        <p:sp>
          <p:nvSpPr>
            <p:cNvPr id="79" name="Rectangle 185"/>
            <p:cNvSpPr/>
            <p:nvPr/>
          </p:nvSpPr>
          <p:spPr>
            <a:xfrm>
              <a:off x="323410" y="3587736"/>
              <a:ext cx="1261885" cy="461665"/>
            </a:xfrm>
            <a:prstGeom prst="rect">
              <a:avLst/>
            </a:prstGeom>
          </p:spPr>
          <p:txBody>
            <a:bodyPr wrap="none">
              <a:spAutoFit/>
            </a:bodyPr>
            <a:lstStyle/>
            <a:p>
              <a:pPr algn="ctr"/>
              <a:r>
                <a:rPr lang="zh-CN" altLang="en-US" sz="1200" dirty="0">
                  <a:latin typeface="微软雅黑" pitchFamily="34" charset="-122"/>
                  <a:ea typeface="微软雅黑" pitchFamily="34" charset="-122"/>
                </a:rPr>
                <a:t>呼叫</a:t>
              </a:r>
              <a:r>
                <a:rPr lang="zh-CN" altLang="en-US" sz="1200" dirty="0" smtClean="0">
                  <a:latin typeface="微软雅黑" pitchFamily="34" charset="-122"/>
                  <a:ea typeface="微软雅黑" pitchFamily="34" charset="-122"/>
                </a:rPr>
                <a:t>中心</a:t>
              </a:r>
              <a:r>
                <a:rPr lang="zh-CN" altLang="en-US" sz="1200" dirty="0">
                  <a:latin typeface="微软雅黑" pitchFamily="34" charset="-122"/>
                  <a:ea typeface="微软雅黑" pitchFamily="34" charset="-122"/>
                </a:rPr>
                <a:t>一体机</a:t>
              </a:r>
              <a:endParaRPr lang="en-US" altLang="zh-CN" sz="1200" dirty="0">
                <a:latin typeface="微软雅黑" pitchFamily="34" charset="-122"/>
                <a:ea typeface="微软雅黑" pitchFamily="34" charset="-122"/>
              </a:endParaRPr>
            </a:p>
            <a:p>
              <a:pPr algn="ctr"/>
              <a:r>
                <a:rPr lang="en-US" altLang="zh-CN" sz="1200" dirty="0">
                  <a:latin typeface="微软雅黑" pitchFamily="34" charset="-122"/>
                  <a:ea typeface="微软雅黑" pitchFamily="34" charset="-122"/>
                </a:rPr>
                <a:t>UCS-1064</a:t>
              </a:r>
            </a:p>
          </p:txBody>
        </p:sp>
        <p:cxnSp>
          <p:nvCxnSpPr>
            <p:cNvPr id="80" name="Elbow Connector 203"/>
            <p:cNvCxnSpPr>
              <a:stCxn id="63" idx="0"/>
              <a:endCxn id="41" idx="2"/>
            </p:cNvCxnSpPr>
            <p:nvPr/>
          </p:nvCxnSpPr>
          <p:spPr>
            <a:xfrm rot="16200000" flipV="1">
              <a:off x="7151867" y="2145147"/>
              <a:ext cx="527070" cy="2798396"/>
            </a:xfrm>
            <a:prstGeom prst="bentConnector3">
              <a:avLst>
                <a:gd name="adj1" fmla="val 50000"/>
              </a:avLst>
            </a:prstGeom>
            <a:ln>
              <a:tailEnd type="none"/>
            </a:ln>
          </p:spPr>
          <p:style>
            <a:lnRef idx="2">
              <a:schemeClr val="accent4"/>
            </a:lnRef>
            <a:fillRef idx="0">
              <a:schemeClr val="accent4"/>
            </a:fillRef>
            <a:effectRef idx="1">
              <a:schemeClr val="accent4"/>
            </a:effectRef>
            <a:fontRef idx="minor">
              <a:schemeClr val="tx1"/>
            </a:fontRef>
          </p:style>
        </p:cxnSp>
        <p:pic>
          <p:nvPicPr>
            <p:cNvPr id="81" name="Picture 2" descr="http://files.softicons.com/download/application-icons/vista-stock-icons-by-lokas-software/png/256/office-building.png"/>
            <p:cNvPicPr>
              <a:picLocks noChangeAspect="1" noChangeArrowheads="1"/>
            </p:cNvPicPr>
            <p:nvPr/>
          </p:nvPicPr>
          <p:blipFill>
            <a:blip r:embed="rId6" cstate="print"/>
            <a:srcRect/>
            <a:stretch>
              <a:fillRect/>
            </a:stretch>
          </p:blipFill>
          <p:spPr bwMode="auto">
            <a:xfrm>
              <a:off x="335291" y="4487461"/>
              <a:ext cx="1124728" cy="843772"/>
            </a:xfrm>
            <a:prstGeom prst="rect">
              <a:avLst/>
            </a:prstGeom>
            <a:noFill/>
            <a:ln w="9525">
              <a:noFill/>
              <a:miter lim="800000"/>
              <a:headEnd/>
              <a:tailEnd/>
            </a:ln>
          </p:spPr>
        </p:pic>
        <p:sp>
          <p:nvSpPr>
            <p:cNvPr id="82" name="Rectangle 181"/>
            <p:cNvSpPr/>
            <p:nvPr/>
          </p:nvSpPr>
          <p:spPr>
            <a:xfrm>
              <a:off x="238539" y="5391364"/>
              <a:ext cx="954107" cy="276999"/>
            </a:xfrm>
            <a:prstGeom prst="rect">
              <a:avLst/>
            </a:prstGeom>
          </p:spPr>
          <p:txBody>
            <a:bodyPr wrap="none">
              <a:spAutoFit/>
            </a:bodyPr>
            <a:lstStyle/>
            <a:p>
              <a:r>
                <a:rPr lang="zh-CN" altLang="en-US" sz="1200" dirty="0">
                  <a:solidFill>
                    <a:srgbClr val="FF0000"/>
                  </a:solidFill>
                  <a:latin typeface="微软雅黑" pitchFamily="34" charset="-122"/>
                  <a:ea typeface="微软雅黑" pitchFamily="34" charset="-122"/>
                </a:rPr>
                <a:t>深圳办公室</a:t>
              </a:r>
            </a:p>
          </p:txBody>
        </p:sp>
        <p:cxnSp>
          <p:nvCxnSpPr>
            <p:cNvPr id="83" name="Elbow Connector 177"/>
            <p:cNvCxnSpPr>
              <a:stCxn id="47" idx="1"/>
              <a:endCxn id="72" idx="3"/>
            </p:cNvCxnSpPr>
            <p:nvPr/>
          </p:nvCxnSpPr>
          <p:spPr>
            <a:xfrm rot="10800000" flipV="1">
              <a:off x="4480193" y="4470722"/>
              <a:ext cx="578040" cy="157045"/>
            </a:xfrm>
            <a:prstGeom prst="bentConnector3">
              <a:avLst>
                <a:gd name="adj1" fmla="val 50000"/>
              </a:avLst>
            </a:prstGeom>
            <a:ln>
              <a:tailEnd type="none"/>
            </a:ln>
          </p:spPr>
          <p:style>
            <a:lnRef idx="2">
              <a:schemeClr val="accent4"/>
            </a:lnRef>
            <a:fillRef idx="0">
              <a:schemeClr val="accent4"/>
            </a:fillRef>
            <a:effectRef idx="1">
              <a:schemeClr val="accent4"/>
            </a:effectRef>
            <a:fontRef idx="minor">
              <a:schemeClr val="tx1"/>
            </a:fontRef>
          </p:style>
        </p:cxnSp>
        <p:sp>
          <p:nvSpPr>
            <p:cNvPr id="84" name="Rectangle 181"/>
            <p:cNvSpPr/>
            <p:nvPr/>
          </p:nvSpPr>
          <p:spPr>
            <a:xfrm>
              <a:off x="634703" y="1531010"/>
              <a:ext cx="954107" cy="276999"/>
            </a:xfrm>
            <a:prstGeom prst="rect">
              <a:avLst/>
            </a:prstGeom>
          </p:spPr>
          <p:txBody>
            <a:bodyPr wrap="none">
              <a:spAutoFit/>
            </a:bodyPr>
            <a:lstStyle/>
            <a:p>
              <a:r>
                <a:rPr lang="zh-CN" altLang="en-US" sz="1200" dirty="0">
                  <a:solidFill>
                    <a:srgbClr val="FF0000"/>
                  </a:solidFill>
                  <a:latin typeface="微软雅黑" pitchFamily="34" charset="-122"/>
                  <a:ea typeface="微软雅黑" pitchFamily="34" charset="-122"/>
                </a:rPr>
                <a:t>南京</a:t>
              </a:r>
              <a:r>
                <a:rPr lang="zh-CN" altLang="en-US" sz="1200" dirty="0" smtClean="0">
                  <a:solidFill>
                    <a:srgbClr val="FF0000"/>
                  </a:solidFill>
                  <a:latin typeface="微软雅黑" pitchFamily="34" charset="-122"/>
                  <a:ea typeface="微软雅黑" pitchFamily="34" charset="-122"/>
                </a:rPr>
                <a:t>办公室</a:t>
              </a:r>
              <a:endParaRPr lang="zh-CN" altLang="en-US" sz="1200" dirty="0">
                <a:solidFill>
                  <a:srgbClr val="FF0000"/>
                </a:solidFill>
                <a:latin typeface="微软雅黑" pitchFamily="34" charset="-122"/>
                <a:ea typeface="微软雅黑" pitchFamily="34" charset="-122"/>
              </a:endParaRPr>
            </a:p>
          </p:txBody>
        </p:sp>
        <p:pic>
          <p:nvPicPr>
            <p:cNvPr id="85" name="Picture 2" descr="http://files.softicons.com/download/application-icons/vista-stock-icons-by-lokas-software/png/256/office-building.png"/>
            <p:cNvPicPr>
              <a:picLocks noChangeAspect="1" noChangeArrowheads="1"/>
            </p:cNvPicPr>
            <p:nvPr/>
          </p:nvPicPr>
          <p:blipFill>
            <a:blip r:embed="rId6" cstate="print"/>
            <a:srcRect/>
            <a:stretch>
              <a:fillRect/>
            </a:stretch>
          </p:blipFill>
          <p:spPr bwMode="auto">
            <a:xfrm>
              <a:off x="677318" y="638154"/>
              <a:ext cx="1124728" cy="843772"/>
            </a:xfrm>
            <a:prstGeom prst="rect">
              <a:avLst/>
            </a:prstGeom>
            <a:noFill/>
            <a:ln w="9525">
              <a:noFill/>
              <a:miter lim="800000"/>
              <a:headEnd/>
              <a:tailEnd/>
            </a:ln>
          </p:spPr>
        </p:pic>
        <p:sp>
          <p:nvSpPr>
            <p:cNvPr id="86" name="Rectangle 181"/>
            <p:cNvSpPr/>
            <p:nvPr/>
          </p:nvSpPr>
          <p:spPr>
            <a:xfrm>
              <a:off x="6796214" y="1574294"/>
              <a:ext cx="954107" cy="276999"/>
            </a:xfrm>
            <a:prstGeom prst="rect">
              <a:avLst/>
            </a:prstGeom>
          </p:spPr>
          <p:txBody>
            <a:bodyPr wrap="none">
              <a:spAutoFit/>
            </a:bodyPr>
            <a:lstStyle/>
            <a:p>
              <a:r>
                <a:rPr lang="zh-CN" altLang="en-US" sz="1200" dirty="0">
                  <a:solidFill>
                    <a:srgbClr val="FF0000"/>
                  </a:solidFill>
                  <a:latin typeface="微软雅黑" pitchFamily="34" charset="-122"/>
                  <a:ea typeface="微软雅黑" pitchFamily="34" charset="-122"/>
                </a:rPr>
                <a:t>杭州</a:t>
              </a:r>
              <a:r>
                <a:rPr lang="zh-CN" altLang="en-US" sz="1200" dirty="0" smtClean="0">
                  <a:solidFill>
                    <a:srgbClr val="FF0000"/>
                  </a:solidFill>
                  <a:latin typeface="微软雅黑" pitchFamily="34" charset="-122"/>
                  <a:ea typeface="微软雅黑" pitchFamily="34" charset="-122"/>
                </a:rPr>
                <a:t>办公室</a:t>
              </a:r>
              <a:endParaRPr lang="zh-CN" altLang="en-US" sz="1200" dirty="0">
                <a:solidFill>
                  <a:srgbClr val="FF0000"/>
                </a:solidFill>
                <a:latin typeface="微软雅黑" pitchFamily="34" charset="-122"/>
                <a:ea typeface="微软雅黑" pitchFamily="34" charset="-122"/>
              </a:endParaRPr>
            </a:p>
          </p:txBody>
        </p:sp>
        <p:pic>
          <p:nvPicPr>
            <p:cNvPr id="87" name="Picture 2" descr="http://files.softicons.com/download/application-icons/vista-stock-icons-by-lokas-software/png/256/office-building.png"/>
            <p:cNvPicPr>
              <a:picLocks noChangeAspect="1" noChangeArrowheads="1"/>
            </p:cNvPicPr>
            <p:nvPr/>
          </p:nvPicPr>
          <p:blipFill>
            <a:blip r:embed="rId6" cstate="print"/>
            <a:srcRect/>
            <a:stretch>
              <a:fillRect/>
            </a:stretch>
          </p:blipFill>
          <p:spPr bwMode="auto">
            <a:xfrm>
              <a:off x="6853036" y="692536"/>
              <a:ext cx="1124728" cy="843772"/>
            </a:xfrm>
            <a:prstGeom prst="rect">
              <a:avLst/>
            </a:prstGeom>
            <a:noFill/>
            <a:ln w="9525">
              <a:noFill/>
              <a:miter lim="800000"/>
              <a:headEnd/>
              <a:tailEnd/>
            </a:ln>
          </p:spPr>
        </p:pic>
        <p:cxnSp>
          <p:nvCxnSpPr>
            <p:cNvPr id="88" name="Elbow Connector 203"/>
            <p:cNvCxnSpPr>
              <a:stCxn id="41" idx="0"/>
            </p:cNvCxnSpPr>
            <p:nvPr/>
          </p:nvCxnSpPr>
          <p:spPr>
            <a:xfrm rot="16200000" flipV="1">
              <a:off x="5633492" y="2178019"/>
              <a:ext cx="626934" cy="138490"/>
            </a:xfrm>
            <a:prstGeom prst="bentConnector3">
              <a:avLst>
                <a:gd name="adj1" fmla="val 50000"/>
              </a:avLst>
            </a:prstGeom>
            <a:ln>
              <a:tailEnd type="none"/>
            </a:ln>
          </p:spPr>
          <p:style>
            <a:lnRef idx="2">
              <a:schemeClr val="accent4"/>
            </a:lnRef>
            <a:fillRef idx="0">
              <a:schemeClr val="accent4"/>
            </a:fillRef>
            <a:effectRef idx="1">
              <a:schemeClr val="accent4"/>
            </a:effectRef>
            <a:fontRef idx="minor">
              <a:schemeClr val="tx1"/>
            </a:fontRef>
          </p:style>
        </p:cxnSp>
        <p:cxnSp>
          <p:nvCxnSpPr>
            <p:cNvPr id="89" name="Elbow Connector 203"/>
            <p:cNvCxnSpPr>
              <a:stCxn id="41" idx="0"/>
              <a:endCxn id="131" idx="2"/>
            </p:cNvCxnSpPr>
            <p:nvPr/>
          </p:nvCxnSpPr>
          <p:spPr>
            <a:xfrm rot="16200000" flipV="1">
              <a:off x="4402183" y="946711"/>
              <a:ext cx="310861" cy="2917178"/>
            </a:xfrm>
            <a:prstGeom prst="bentConnector3">
              <a:avLst>
                <a:gd name="adj1" fmla="val 50000"/>
              </a:avLst>
            </a:prstGeom>
            <a:ln>
              <a:tailEnd type="none"/>
            </a:ln>
          </p:spPr>
          <p:style>
            <a:lnRef idx="2">
              <a:schemeClr val="accent4"/>
            </a:lnRef>
            <a:fillRef idx="0">
              <a:schemeClr val="accent4"/>
            </a:fillRef>
            <a:effectRef idx="1">
              <a:schemeClr val="accent4"/>
            </a:effectRef>
            <a:fontRef idx="minor">
              <a:schemeClr val="tx1"/>
            </a:fontRef>
          </p:style>
        </p:cxnSp>
        <p:pic>
          <p:nvPicPr>
            <p:cNvPr id="96" name="Picture 3"/>
            <p:cNvPicPr>
              <a:picLocks noChangeAspect="1" noChangeArrowheads="1"/>
            </p:cNvPicPr>
            <p:nvPr/>
          </p:nvPicPr>
          <p:blipFill>
            <a:blip r:embed="rId9" cstate="print"/>
            <a:srcRect/>
            <a:stretch>
              <a:fillRect/>
            </a:stretch>
          </p:blipFill>
          <p:spPr bwMode="auto">
            <a:xfrm>
              <a:off x="8811461" y="907925"/>
              <a:ext cx="615648" cy="545604"/>
            </a:xfrm>
            <a:prstGeom prst="rect">
              <a:avLst/>
            </a:prstGeom>
            <a:noFill/>
            <a:ln w="9525">
              <a:noFill/>
              <a:miter lim="800000"/>
              <a:headEnd/>
              <a:tailEnd/>
            </a:ln>
          </p:spPr>
        </p:pic>
        <p:pic>
          <p:nvPicPr>
            <p:cNvPr id="97" name="Picture 3"/>
            <p:cNvPicPr>
              <a:picLocks noChangeAspect="1" noChangeArrowheads="1"/>
            </p:cNvPicPr>
            <p:nvPr/>
          </p:nvPicPr>
          <p:blipFill>
            <a:blip r:embed="rId9" cstate="print"/>
            <a:srcRect/>
            <a:stretch>
              <a:fillRect/>
            </a:stretch>
          </p:blipFill>
          <p:spPr bwMode="auto">
            <a:xfrm>
              <a:off x="9499604" y="907925"/>
              <a:ext cx="615648" cy="545604"/>
            </a:xfrm>
            <a:prstGeom prst="rect">
              <a:avLst/>
            </a:prstGeom>
            <a:noFill/>
            <a:ln w="9525">
              <a:noFill/>
              <a:miter lim="800000"/>
              <a:headEnd/>
              <a:tailEnd/>
            </a:ln>
          </p:spPr>
        </p:pic>
        <p:pic>
          <p:nvPicPr>
            <p:cNvPr id="98" name="Picture 3"/>
            <p:cNvPicPr>
              <a:picLocks noChangeAspect="1" noChangeArrowheads="1"/>
            </p:cNvPicPr>
            <p:nvPr/>
          </p:nvPicPr>
          <p:blipFill>
            <a:blip r:embed="rId9" cstate="print"/>
            <a:srcRect/>
            <a:stretch>
              <a:fillRect/>
            </a:stretch>
          </p:blipFill>
          <p:spPr bwMode="auto">
            <a:xfrm>
              <a:off x="8092287" y="907925"/>
              <a:ext cx="615648" cy="545604"/>
            </a:xfrm>
            <a:prstGeom prst="rect">
              <a:avLst/>
            </a:prstGeom>
            <a:noFill/>
            <a:ln w="9525">
              <a:noFill/>
              <a:miter lim="800000"/>
              <a:headEnd/>
              <a:tailEnd/>
            </a:ln>
          </p:spPr>
        </p:pic>
        <p:cxnSp>
          <p:nvCxnSpPr>
            <p:cNvPr id="99" name="肘形连接符 98"/>
            <p:cNvCxnSpPr/>
            <p:nvPr/>
          </p:nvCxnSpPr>
          <p:spPr>
            <a:xfrm rot="16200000" flipV="1">
              <a:off x="2605739" y="1238513"/>
              <a:ext cx="290666" cy="7206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0" name="肘形连接符 99"/>
            <p:cNvCxnSpPr/>
            <p:nvPr/>
          </p:nvCxnSpPr>
          <p:spPr>
            <a:xfrm rot="16200000" flipV="1">
              <a:off x="2965326" y="1598100"/>
              <a:ext cx="290666" cy="15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1" name="肘形连接符 100"/>
            <p:cNvCxnSpPr/>
            <p:nvPr/>
          </p:nvCxnSpPr>
          <p:spPr>
            <a:xfrm rot="5400000" flipH="1" flipV="1">
              <a:off x="3309397" y="1255552"/>
              <a:ext cx="290666" cy="68662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2" name="肘形连接符 101"/>
            <p:cNvCxnSpPr/>
            <p:nvPr/>
          </p:nvCxnSpPr>
          <p:spPr>
            <a:xfrm rot="16200000" flipV="1">
              <a:off x="5347394" y="881864"/>
              <a:ext cx="270516" cy="79011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3" name="肘形连接符 102"/>
            <p:cNvCxnSpPr/>
            <p:nvPr/>
          </p:nvCxnSpPr>
          <p:spPr>
            <a:xfrm rot="16200000" flipV="1">
              <a:off x="5706981" y="1241451"/>
              <a:ext cx="270516" cy="7094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4" name="肘形连接符 103"/>
            <p:cNvCxnSpPr/>
            <p:nvPr/>
          </p:nvCxnSpPr>
          <p:spPr>
            <a:xfrm rot="5400000" flipH="1" flipV="1">
              <a:off x="6051052" y="968324"/>
              <a:ext cx="270516" cy="6171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Rectangle 185"/>
            <p:cNvSpPr/>
            <p:nvPr/>
          </p:nvSpPr>
          <p:spPr>
            <a:xfrm>
              <a:off x="2509547" y="358538"/>
              <a:ext cx="800219" cy="276999"/>
            </a:xfrm>
            <a:prstGeom prst="rect">
              <a:avLst/>
            </a:prstGeom>
          </p:spPr>
          <p:txBody>
            <a:bodyPr wrap="none">
              <a:spAutoFit/>
            </a:bodyPr>
            <a:lstStyle/>
            <a:p>
              <a:pPr algn="ctr"/>
              <a:r>
                <a:rPr lang="zh-CN" altLang="en-US" sz="1200" dirty="0" smtClean="0">
                  <a:latin typeface="微软雅黑" pitchFamily="34" charset="-122"/>
                  <a:ea typeface="微软雅黑" pitchFamily="34" charset="-122"/>
                </a:rPr>
                <a:t>远程坐席</a:t>
              </a:r>
              <a:endParaRPr lang="en-US" altLang="zh-CN" sz="1200" dirty="0">
                <a:latin typeface="微软雅黑" pitchFamily="34" charset="-122"/>
                <a:ea typeface="微软雅黑" pitchFamily="34" charset="-122"/>
              </a:endParaRPr>
            </a:p>
          </p:txBody>
        </p:sp>
        <p:sp>
          <p:nvSpPr>
            <p:cNvPr id="106" name="Rectangle 185"/>
            <p:cNvSpPr/>
            <p:nvPr/>
          </p:nvSpPr>
          <p:spPr>
            <a:xfrm>
              <a:off x="5552353" y="222258"/>
              <a:ext cx="800219" cy="276999"/>
            </a:xfrm>
            <a:prstGeom prst="rect">
              <a:avLst/>
            </a:prstGeom>
          </p:spPr>
          <p:txBody>
            <a:bodyPr wrap="none">
              <a:spAutoFit/>
            </a:bodyPr>
            <a:lstStyle/>
            <a:p>
              <a:pPr algn="ctr"/>
              <a:r>
                <a:rPr lang="zh-CN" altLang="en-US" sz="1200" dirty="0" smtClean="0">
                  <a:latin typeface="微软雅黑" pitchFamily="34" charset="-122"/>
                  <a:ea typeface="微软雅黑" pitchFamily="34" charset="-122"/>
                </a:rPr>
                <a:t>远程坐席</a:t>
              </a:r>
              <a:endParaRPr lang="en-US" altLang="zh-CN" sz="1200" dirty="0">
                <a:latin typeface="微软雅黑" pitchFamily="34" charset="-122"/>
                <a:ea typeface="微软雅黑" pitchFamily="34" charset="-122"/>
              </a:endParaRPr>
            </a:p>
          </p:txBody>
        </p:sp>
        <p:sp>
          <p:nvSpPr>
            <p:cNvPr id="107" name="Rectangle 185"/>
            <p:cNvSpPr/>
            <p:nvPr/>
          </p:nvSpPr>
          <p:spPr>
            <a:xfrm>
              <a:off x="8749976" y="457514"/>
              <a:ext cx="800219" cy="276999"/>
            </a:xfrm>
            <a:prstGeom prst="rect">
              <a:avLst/>
            </a:prstGeom>
          </p:spPr>
          <p:txBody>
            <a:bodyPr wrap="none">
              <a:spAutoFit/>
            </a:bodyPr>
            <a:lstStyle/>
            <a:p>
              <a:pPr algn="ctr"/>
              <a:r>
                <a:rPr lang="zh-CN" altLang="en-US" sz="1200" dirty="0" smtClean="0">
                  <a:latin typeface="微软雅黑" pitchFamily="34" charset="-122"/>
                  <a:ea typeface="微软雅黑" pitchFamily="34" charset="-122"/>
                </a:rPr>
                <a:t>远程坐席</a:t>
              </a:r>
              <a:endParaRPr lang="en-US" altLang="zh-CN" sz="1200" dirty="0">
                <a:latin typeface="微软雅黑" pitchFamily="34" charset="-122"/>
                <a:ea typeface="微软雅黑" pitchFamily="34" charset="-122"/>
              </a:endParaRPr>
            </a:p>
          </p:txBody>
        </p:sp>
        <p:cxnSp>
          <p:nvCxnSpPr>
            <p:cNvPr id="108" name="肘形连接符 107"/>
            <p:cNvCxnSpPr>
              <a:endCxn id="98" idx="2"/>
            </p:cNvCxnSpPr>
            <p:nvPr/>
          </p:nvCxnSpPr>
          <p:spPr>
            <a:xfrm rot="16200000" flipV="1">
              <a:off x="8599870" y="1253771"/>
              <a:ext cx="313041" cy="7125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肘形连接符 108"/>
            <p:cNvCxnSpPr>
              <a:endCxn id="96" idx="2"/>
            </p:cNvCxnSpPr>
            <p:nvPr/>
          </p:nvCxnSpPr>
          <p:spPr>
            <a:xfrm rot="5400000" flipH="1" flipV="1">
              <a:off x="8959456" y="1606742"/>
              <a:ext cx="313041" cy="661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0" name="肘形连接符 109"/>
            <p:cNvCxnSpPr>
              <a:endCxn id="97" idx="2"/>
            </p:cNvCxnSpPr>
            <p:nvPr/>
          </p:nvCxnSpPr>
          <p:spPr>
            <a:xfrm rot="5400000" flipH="1" flipV="1">
              <a:off x="9303528" y="1262670"/>
              <a:ext cx="313041" cy="694760"/>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11" name="Picture 3"/>
            <p:cNvPicPr>
              <a:picLocks noChangeAspect="1" noChangeArrowheads="1"/>
            </p:cNvPicPr>
            <p:nvPr/>
          </p:nvPicPr>
          <p:blipFill>
            <a:blip r:embed="rId9" cstate="print"/>
            <a:srcRect/>
            <a:stretch>
              <a:fillRect/>
            </a:stretch>
          </p:blipFill>
          <p:spPr bwMode="auto">
            <a:xfrm>
              <a:off x="2423838" y="5787614"/>
              <a:ext cx="615648" cy="545604"/>
            </a:xfrm>
            <a:prstGeom prst="rect">
              <a:avLst/>
            </a:prstGeom>
            <a:noFill/>
            <a:ln w="9525">
              <a:noFill/>
              <a:miter lim="800000"/>
              <a:headEnd/>
              <a:tailEnd/>
            </a:ln>
          </p:spPr>
        </p:pic>
        <p:pic>
          <p:nvPicPr>
            <p:cNvPr id="112" name="Picture 3"/>
            <p:cNvPicPr>
              <a:picLocks noChangeAspect="1" noChangeArrowheads="1"/>
            </p:cNvPicPr>
            <p:nvPr/>
          </p:nvPicPr>
          <p:blipFill>
            <a:blip r:embed="rId9" cstate="print"/>
            <a:srcRect/>
            <a:stretch>
              <a:fillRect/>
            </a:stretch>
          </p:blipFill>
          <p:spPr bwMode="auto">
            <a:xfrm>
              <a:off x="3111981" y="5787614"/>
              <a:ext cx="615648" cy="545604"/>
            </a:xfrm>
            <a:prstGeom prst="rect">
              <a:avLst/>
            </a:prstGeom>
            <a:noFill/>
            <a:ln w="9525">
              <a:noFill/>
              <a:miter lim="800000"/>
              <a:headEnd/>
              <a:tailEnd/>
            </a:ln>
          </p:spPr>
        </p:pic>
        <p:pic>
          <p:nvPicPr>
            <p:cNvPr id="113" name="Picture 3"/>
            <p:cNvPicPr>
              <a:picLocks noChangeAspect="1" noChangeArrowheads="1"/>
            </p:cNvPicPr>
            <p:nvPr/>
          </p:nvPicPr>
          <p:blipFill>
            <a:blip r:embed="rId9" cstate="print"/>
            <a:srcRect/>
            <a:stretch>
              <a:fillRect/>
            </a:stretch>
          </p:blipFill>
          <p:spPr bwMode="auto">
            <a:xfrm>
              <a:off x="1704664" y="5787614"/>
              <a:ext cx="615648" cy="545604"/>
            </a:xfrm>
            <a:prstGeom prst="rect">
              <a:avLst/>
            </a:prstGeom>
            <a:noFill/>
            <a:ln w="9525">
              <a:noFill/>
              <a:miter lim="800000"/>
              <a:headEnd/>
              <a:tailEnd/>
            </a:ln>
          </p:spPr>
        </p:pic>
        <p:pic>
          <p:nvPicPr>
            <p:cNvPr id="114" name="Picture 3"/>
            <p:cNvPicPr>
              <a:picLocks noChangeAspect="1" noChangeArrowheads="1"/>
            </p:cNvPicPr>
            <p:nvPr/>
          </p:nvPicPr>
          <p:blipFill>
            <a:blip r:embed="rId9" cstate="print"/>
            <a:srcRect/>
            <a:stretch>
              <a:fillRect/>
            </a:stretch>
          </p:blipFill>
          <p:spPr bwMode="auto">
            <a:xfrm>
              <a:off x="3829681" y="5787614"/>
              <a:ext cx="615648" cy="545604"/>
            </a:xfrm>
            <a:prstGeom prst="rect">
              <a:avLst/>
            </a:prstGeom>
            <a:noFill/>
            <a:ln w="9525">
              <a:noFill/>
              <a:miter lim="800000"/>
              <a:headEnd/>
              <a:tailEnd/>
            </a:ln>
          </p:spPr>
        </p:pic>
        <p:pic>
          <p:nvPicPr>
            <p:cNvPr id="115" name="Picture 3"/>
            <p:cNvPicPr>
              <a:picLocks noChangeAspect="1" noChangeArrowheads="1"/>
            </p:cNvPicPr>
            <p:nvPr/>
          </p:nvPicPr>
          <p:blipFill>
            <a:blip r:embed="rId9" cstate="print"/>
            <a:srcRect/>
            <a:stretch>
              <a:fillRect/>
            </a:stretch>
          </p:blipFill>
          <p:spPr bwMode="auto">
            <a:xfrm>
              <a:off x="8233841" y="5787614"/>
              <a:ext cx="615648" cy="545604"/>
            </a:xfrm>
            <a:prstGeom prst="rect">
              <a:avLst/>
            </a:prstGeom>
            <a:noFill/>
            <a:ln w="9525">
              <a:noFill/>
              <a:miter lim="800000"/>
              <a:headEnd/>
              <a:tailEnd/>
            </a:ln>
          </p:spPr>
        </p:pic>
        <p:pic>
          <p:nvPicPr>
            <p:cNvPr id="116" name="Picture 3"/>
            <p:cNvPicPr>
              <a:picLocks noChangeAspect="1" noChangeArrowheads="1"/>
            </p:cNvPicPr>
            <p:nvPr/>
          </p:nvPicPr>
          <p:blipFill>
            <a:blip r:embed="rId9" cstate="print"/>
            <a:srcRect/>
            <a:stretch>
              <a:fillRect/>
            </a:stretch>
          </p:blipFill>
          <p:spPr bwMode="auto">
            <a:xfrm>
              <a:off x="8921984" y="5787614"/>
              <a:ext cx="615648" cy="545604"/>
            </a:xfrm>
            <a:prstGeom prst="rect">
              <a:avLst/>
            </a:prstGeom>
            <a:noFill/>
            <a:ln w="9525">
              <a:noFill/>
              <a:miter lim="800000"/>
              <a:headEnd/>
              <a:tailEnd/>
            </a:ln>
          </p:spPr>
        </p:pic>
        <p:pic>
          <p:nvPicPr>
            <p:cNvPr id="117" name="Picture 3"/>
            <p:cNvPicPr>
              <a:picLocks noChangeAspect="1" noChangeArrowheads="1"/>
            </p:cNvPicPr>
            <p:nvPr/>
          </p:nvPicPr>
          <p:blipFill>
            <a:blip r:embed="rId9" cstate="print"/>
            <a:srcRect/>
            <a:stretch>
              <a:fillRect/>
            </a:stretch>
          </p:blipFill>
          <p:spPr bwMode="auto">
            <a:xfrm>
              <a:off x="7514667" y="5787614"/>
              <a:ext cx="615648" cy="545604"/>
            </a:xfrm>
            <a:prstGeom prst="rect">
              <a:avLst/>
            </a:prstGeom>
            <a:noFill/>
            <a:ln w="9525">
              <a:noFill/>
              <a:miter lim="800000"/>
              <a:headEnd/>
              <a:tailEnd/>
            </a:ln>
          </p:spPr>
        </p:pic>
        <p:pic>
          <p:nvPicPr>
            <p:cNvPr id="118" name="Picture 3"/>
            <p:cNvPicPr>
              <a:picLocks noChangeAspect="1" noChangeArrowheads="1"/>
            </p:cNvPicPr>
            <p:nvPr/>
          </p:nvPicPr>
          <p:blipFill>
            <a:blip r:embed="rId9" cstate="print"/>
            <a:srcRect/>
            <a:stretch>
              <a:fillRect/>
            </a:stretch>
          </p:blipFill>
          <p:spPr bwMode="auto">
            <a:xfrm>
              <a:off x="9639684" y="5787614"/>
              <a:ext cx="615648" cy="545604"/>
            </a:xfrm>
            <a:prstGeom prst="rect">
              <a:avLst/>
            </a:prstGeom>
            <a:noFill/>
            <a:ln w="9525">
              <a:noFill/>
              <a:miter lim="800000"/>
              <a:headEnd/>
              <a:tailEnd/>
            </a:ln>
          </p:spPr>
        </p:pic>
        <p:cxnSp>
          <p:nvCxnSpPr>
            <p:cNvPr id="119" name="肘形连接符 118"/>
            <p:cNvCxnSpPr>
              <a:stCxn id="113" idx="0"/>
              <a:endCxn id="72" idx="2"/>
            </p:cNvCxnSpPr>
            <p:nvPr/>
          </p:nvCxnSpPr>
          <p:spPr>
            <a:xfrm rot="5400000" flipH="1" flipV="1">
              <a:off x="2398513" y="5064145"/>
              <a:ext cx="337447" cy="110949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72" idx="2"/>
              <a:endCxn id="114" idx="0"/>
            </p:cNvCxnSpPr>
            <p:nvPr/>
          </p:nvCxnSpPr>
          <p:spPr>
            <a:xfrm rot="16200000" flipH="1">
              <a:off x="3461022" y="5111130"/>
              <a:ext cx="337447" cy="101552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1" name="肘形连接符 120"/>
            <p:cNvCxnSpPr>
              <a:stCxn id="72" idx="2"/>
              <a:endCxn id="111" idx="0"/>
            </p:cNvCxnSpPr>
            <p:nvPr/>
          </p:nvCxnSpPr>
          <p:spPr>
            <a:xfrm rot="5400000">
              <a:off x="2758101" y="5423730"/>
              <a:ext cx="337447" cy="3903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2" name="肘形连接符 121"/>
            <p:cNvCxnSpPr>
              <a:stCxn id="72" idx="2"/>
              <a:endCxn id="112" idx="0"/>
            </p:cNvCxnSpPr>
            <p:nvPr/>
          </p:nvCxnSpPr>
          <p:spPr>
            <a:xfrm rot="16200000" flipH="1">
              <a:off x="3102172" y="5469980"/>
              <a:ext cx="337447" cy="29782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3" name="肘形连接符 122"/>
            <p:cNvCxnSpPr>
              <a:stCxn id="63" idx="2"/>
              <a:endCxn id="117" idx="0"/>
            </p:cNvCxnSpPr>
            <p:nvPr/>
          </p:nvCxnSpPr>
          <p:spPr>
            <a:xfrm rot="5400000">
              <a:off x="8151082" y="5124095"/>
              <a:ext cx="334931" cy="99210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肘形连接符 123"/>
            <p:cNvCxnSpPr>
              <a:stCxn id="63" idx="2"/>
              <a:endCxn id="118" idx="0"/>
            </p:cNvCxnSpPr>
            <p:nvPr/>
          </p:nvCxnSpPr>
          <p:spPr>
            <a:xfrm rot="16200000" flipH="1">
              <a:off x="9213589" y="5053694"/>
              <a:ext cx="334931" cy="113290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5" name="肘形连接符 124"/>
            <p:cNvCxnSpPr>
              <a:stCxn id="63" idx="2"/>
              <a:endCxn id="115" idx="0"/>
            </p:cNvCxnSpPr>
            <p:nvPr/>
          </p:nvCxnSpPr>
          <p:spPr>
            <a:xfrm rot="5400000">
              <a:off x="8510668" y="5483682"/>
              <a:ext cx="334931" cy="2729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63" idx="2"/>
              <a:endCxn id="116" idx="0"/>
            </p:cNvCxnSpPr>
            <p:nvPr/>
          </p:nvCxnSpPr>
          <p:spPr>
            <a:xfrm rot="16200000" flipH="1">
              <a:off x="8854739" y="5412544"/>
              <a:ext cx="334931" cy="41520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27" name="Rectangle 185"/>
            <p:cNvSpPr/>
            <p:nvPr/>
          </p:nvSpPr>
          <p:spPr>
            <a:xfrm>
              <a:off x="2639376" y="6393665"/>
              <a:ext cx="800219" cy="276999"/>
            </a:xfrm>
            <a:prstGeom prst="rect">
              <a:avLst/>
            </a:prstGeom>
          </p:spPr>
          <p:txBody>
            <a:bodyPr wrap="none">
              <a:spAutoFit/>
            </a:bodyPr>
            <a:lstStyle/>
            <a:p>
              <a:pPr algn="ctr"/>
              <a:r>
                <a:rPr lang="zh-CN" altLang="en-US" sz="1200" dirty="0" smtClean="0">
                  <a:latin typeface="微软雅黑" pitchFamily="34" charset="-122"/>
                  <a:ea typeface="微软雅黑" pitchFamily="34" charset="-122"/>
                </a:rPr>
                <a:t>本地坐席</a:t>
              </a:r>
              <a:endParaRPr lang="en-US" altLang="zh-CN" sz="1200" dirty="0">
                <a:latin typeface="微软雅黑" pitchFamily="34" charset="-122"/>
                <a:ea typeface="微软雅黑" pitchFamily="34" charset="-122"/>
              </a:endParaRPr>
            </a:p>
          </p:txBody>
        </p:sp>
        <p:sp>
          <p:nvSpPr>
            <p:cNvPr id="128" name="Rectangle 185"/>
            <p:cNvSpPr/>
            <p:nvPr/>
          </p:nvSpPr>
          <p:spPr>
            <a:xfrm>
              <a:off x="8534969" y="6393665"/>
              <a:ext cx="800219" cy="276999"/>
            </a:xfrm>
            <a:prstGeom prst="rect">
              <a:avLst/>
            </a:prstGeom>
          </p:spPr>
          <p:txBody>
            <a:bodyPr wrap="none">
              <a:spAutoFit/>
            </a:bodyPr>
            <a:lstStyle/>
            <a:p>
              <a:pPr algn="ctr"/>
              <a:r>
                <a:rPr lang="zh-CN" altLang="en-US" sz="1200" dirty="0" smtClean="0">
                  <a:latin typeface="微软雅黑" pitchFamily="34" charset="-122"/>
                  <a:ea typeface="微软雅黑" pitchFamily="34" charset="-122"/>
                </a:rPr>
                <a:t>本地坐席</a:t>
              </a:r>
              <a:endParaRPr lang="en-US" altLang="zh-CN" sz="1200" dirty="0">
                <a:latin typeface="微软雅黑" pitchFamily="34" charset="-122"/>
                <a:ea typeface="微软雅黑" pitchFamily="34" charset="-122"/>
              </a:endParaRPr>
            </a:p>
          </p:txBody>
        </p:sp>
        <p:sp>
          <p:nvSpPr>
            <p:cNvPr id="129" name="Rectangle 185"/>
            <p:cNvSpPr/>
            <p:nvPr/>
          </p:nvSpPr>
          <p:spPr>
            <a:xfrm>
              <a:off x="2262558" y="2213600"/>
              <a:ext cx="646332" cy="276999"/>
            </a:xfrm>
            <a:prstGeom prst="rect">
              <a:avLst/>
            </a:prstGeom>
          </p:spPr>
          <p:txBody>
            <a:bodyPr wrap="none">
              <a:spAutoFit/>
            </a:bodyPr>
            <a:lstStyle/>
            <a:p>
              <a:pPr algn="ctr"/>
              <a:r>
                <a:rPr lang="zh-CN" altLang="en-US" sz="1200" dirty="0">
                  <a:latin typeface="微软雅黑" pitchFamily="34" charset="-122"/>
                  <a:ea typeface="微软雅黑" pitchFamily="34" charset="-122"/>
                </a:rPr>
                <a:t>路由器</a:t>
              </a:r>
              <a:endParaRPr lang="en-US" altLang="zh-CN" sz="1200" dirty="0">
                <a:latin typeface="微软雅黑" pitchFamily="34" charset="-122"/>
                <a:ea typeface="微软雅黑" pitchFamily="34" charset="-122"/>
              </a:endParaRPr>
            </a:p>
          </p:txBody>
        </p:sp>
        <p:sp>
          <p:nvSpPr>
            <p:cNvPr id="130" name="Rectangle 185"/>
            <p:cNvSpPr/>
            <p:nvPr/>
          </p:nvSpPr>
          <p:spPr>
            <a:xfrm>
              <a:off x="5087593" y="1824657"/>
              <a:ext cx="646332" cy="276999"/>
            </a:xfrm>
            <a:prstGeom prst="rect">
              <a:avLst/>
            </a:prstGeom>
          </p:spPr>
          <p:txBody>
            <a:bodyPr wrap="none">
              <a:spAutoFit/>
            </a:bodyPr>
            <a:lstStyle/>
            <a:p>
              <a:pPr algn="ctr"/>
              <a:r>
                <a:rPr lang="zh-CN" altLang="en-US" sz="1200" dirty="0" smtClean="0">
                  <a:latin typeface="微软雅黑" pitchFamily="34" charset="-122"/>
                  <a:ea typeface="微软雅黑" pitchFamily="34" charset="-122"/>
                </a:rPr>
                <a:t>路由器</a:t>
              </a:r>
              <a:endParaRPr lang="en-US" altLang="zh-CN" sz="1200" dirty="0">
                <a:latin typeface="微软雅黑" pitchFamily="34" charset="-122"/>
                <a:ea typeface="微软雅黑" pitchFamily="34" charset="-122"/>
              </a:endParaRPr>
            </a:p>
          </p:txBody>
        </p:sp>
        <p:pic>
          <p:nvPicPr>
            <p:cNvPr id="131" name="Picture 153" descr="抽象图标57c"/>
            <p:cNvPicPr>
              <a:picLocks noChangeAspect="1" noChangeArrowheads="1"/>
            </p:cNvPicPr>
            <p:nvPr/>
          </p:nvPicPr>
          <p:blipFill>
            <a:blip r:embed="rId10" cstate="print"/>
            <a:srcRect/>
            <a:stretch>
              <a:fillRect/>
            </a:stretch>
          </p:blipFill>
          <p:spPr bwMode="auto">
            <a:xfrm>
              <a:off x="2617111" y="1791241"/>
              <a:ext cx="963829" cy="458629"/>
            </a:xfrm>
            <a:prstGeom prst="rect">
              <a:avLst/>
            </a:prstGeom>
            <a:noFill/>
            <a:ln w="9525">
              <a:noFill/>
              <a:miter lim="800000"/>
              <a:headEnd/>
              <a:tailEnd/>
            </a:ln>
          </p:spPr>
        </p:pic>
        <p:pic>
          <p:nvPicPr>
            <p:cNvPr id="133" name="Picture 153" descr="抽象图标57c"/>
            <p:cNvPicPr>
              <a:picLocks noChangeAspect="1" noChangeArrowheads="1"/>
            </p:cNvPicPr>
            <p:nvPr/>
          </p:nvPicPr>
          <p:blipFill>
            <a:blip r:embed="rId10" cstate="print"/>
            <a:srcRect/>
            <a:stretch>
              <a:fillRect/>
            </a:stretch>
          </p:blipFill>
          <p:spPr bwMode="auto">
            <a:xfrm>
              <a:off x="5500079" y="1488588"/>
              <a:ext cx="963829" cy="458629"/>
            </a:xfrm>
            <a:prstGeom prst="rect">
              <a:avLst/>
            </a:prstGeom>
            <a:noFill/>
            <a:ln w="9525">
              <a:noFill/>
              <a:miter lim="800000"/>
              <a:headEnd/>
              <a:tailEnd/>
            </a:ln>
          </p:spPr>
        </p:pic>
        <p:sp>
          <p:nvSpPr>
            <p:cNvPr id="134" name="Rectangle 185"/>
            <p:cNvSpPr/>
            <p:nvPr/>
          </p:nvSpPr>
          <p:spPr>
            <a:xfrm>
              <a:off x="9229807" y="2356856"/>
              <a:ext cx="1837721" cy="665266"/>
            </a:xfrm>
            <a:prstGeom prst="rect">
              <a:avLst/>
            </a:prstGeom>
          </p:spPr>
          <p:txBody>
            <a:bodyPr wrap="square">
              <a:spAutoFit/>
            </a:bodyPr>
            <a:lstStyle/>
            <a:p>
              <a:pPr algn="ctr"/>
              <a:r>
                <a:rPr lang="zh-CN" altLang="en-US" sz="1200" dirty="0" smtClean="0">
                  <a:latin typeface="微软雅黑" pitchFamily="34" charset="-122"/>
                  <a:ea typeface="微软雅黑" pitchFamily="34" charset="-122"/>
                </a:rPr>
                <a:t>防火墙一体机</a:t>
              </a:r>
              <a:endParaRPr lang="en-US" altLang="zh-CN" sz="1200" dirty="0" smtClean="0">
                <a:latin typeface="微软雅黑" pitchFamily="34" charset="-122"/>
                <a:ea typeface="微软雅黑" pitchFamily="34" charset="-122"/>
              </a:endParaRPr>
            </a:p>
            <a:p>
              <a:pPr algn="ctr"/>
              <a:r>
                <a:rPr lang="en-US" altLang="zh-CN" sz="1200" dirty="0" smtClean="0">
                  <a:latin typeface="微软雅黑" pitchFamily="34" charset="-122"/>
                  <a:ea typeface="微软雅黑" pitchFamily="34" charset="-122"/>
                </a:rPr>
                <a:t>UCS-500</a:t>
              </a:r>
              <a:endParaRPr lang="en-US" altLang="zh-CN" sz="1200" dirty="0">
                <a:latin typeface="微软雅黑" pitchFamily="34" charset="-122"/>
                <a:ea typeface="微软雅黑" pitchFamily="34" charset="-122"/>
              </a:endParaRPr>
            </a:p>
          </p:txBody>
        </p:sp>
      </p:grpSp>
      <p:pic>
        <p:nvPicPr>
          <p:cNvPr id="135" name="Picture 7" descr="UCS500.jpg"/>
          <p:cNvPicPr>
            <a:picLocks noChangeAspect="1"/>
          </p:cNvPicPr>
          <p:nvPr/>
        </p:nvPicPr>
        <p:blipFill>
          <a:blip r:embed="rId11" cstate="print"/>
          <a:stretch>
            <a:fillRect/>
          </a:stretch>
        </p:blipFill>
        <p:spPr>
          <a:xfrm>
            <a:off x="5944285" y="2996952"/>
            <a:ext cx="1454351" cy="443048"/>
          </a:xfrm>
          <a:prstGeom prst="rect">
            <a:avLst/>
          </a:prstGeom>
        </p:spPr>
      </p:pic>
      <p:pic>
        <p:nvPicPr>
          <p:cNvPr id="136" name="Picture 80" descr="140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37899" y="2337969"/>
            <a:ext cx="629845" cy="51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80" descr="140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29256" y="2337969"/>
            <a:ext cx="629845" cy="51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80" descr="140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71800" y="2337969"/>
            <a:ext cx="629845" cy="51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80" descr="140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75747" y="2193953"/>
            <a:ext cx="629845" cy="51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80" descr="140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67104" y="2193953"/>
            <a:ext cx="629845" cy="51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Picture 80" descr="140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09648" y="2193953"/>
            <a:ext cx="629845" cy="51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fontScheme name="Default Design">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4D4D4D"/>
        </a:lt2>
        <a:accent1>
          <a:srgbClr val="3CC2B5"/>
        </a:accent1>
        <a:accent2>
          <a:srgbClr val="81A551"/>
        </a:accent2>
        <a:accent3>
          <a:srgbClr val="FFFFFF"/>
        </a:accent3>
        <a:accent4>
          <a:srgbClr val="000000"/>
        </a:accent4>
        <a:accent5>
          <a:srgbClr val="AFDDD7"/>
        </a:accent5>
        <a:accent6>
          <a:srgbClr val="749549"/>
        </a:accent6>
        <a:hlink>
          <a:srgbClr val="F1B50D"/>
        </a:hlink>
        <a:folHlink>
          <a:srgbClr val="15ACE1"/>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253451"/>
        </a:dk2>
        <a:lt2>
          <a:srgbClr val="4D4D4D"/>
        </a:lt2>
        <a:accent1>
          <a:srgbClr val="88B43A"/>
        </a:accent1>
        <a:accent2>
          <a:srgbClr val="D0C644"/>
        </a:accent2>
        <a:accent3>
          <a:srgbClr val="FFFFFF"/>
        </a:accent3>
        <a:accent4>
          <a:srgbClr val="000000"/>
        </a:accent4>
        <a:accent5>
          <a:srgbClr val="C3D6AE"/>
        </a:accent5>
        <a:accent6>
          <a:srgbClr val="BCB33D"/>
        </a:accent6>
        <a:hlink>
          <a:srgbClr val="DD93B4"/>
        </a:hlink>
        <a:folHlink>
          <a:srgbClr val="87A5A7"/>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10.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11.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12.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13.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2.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3.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4.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5.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6.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7.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8.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ppt/theme/themeOverride9.xml><?xml version="1.0" encoding="utf-8"?>
<a:themeOverride xmlns:a="http://schemas.openxmlformats.org/drawingml/2006/main">
  <a:clrScheme name="Default Design 3">
    <a:dk1>
      <a:srgbClr val="000000"/>
    </a:dk1>
    <a:lt1>
      <a:srgbClr val="FFFFFF"/>
    </a:lt1>
    <a:dk2>
      <a:srgbClr val="333300"/>
    </a:dk2>
    <a:lt2>
      <a:srgbClr val="4D4D4D"/>
    </a:lt2>
    <a:accent1>
      <a:srgbClr val="F5B80B"/>
    </a:accent1>
    <a:accent2>
      <a:srgbClr val="6292C6"/>
    </a:accent2>
    <a:accent3>
      <a:srgbClr val="FFFFFF"/>
    </a:accent3>
    <a:accent4>
      <a:srgbClr val="000000"/>
    </a:accent4>
    <a:accent5>
      <a:srgbClr val="F9D8AA"/>
    </a:accent5>
    <a:accent6>
      <a:srgbClr val="5884B3"/>
    </a:accent6>
    <a:hlink>
      <a:srgbClr val="74BD43"/>
    </a:hlink>
    <a:folHlink>
      <a:srgbClr val="C4B798"/>
    </a:folHlink>
  </a:clrScheme>
</a:themeOverride>
</file>

<file path=docProps/app.xml><?xml version="1.0" encoding="utf-8"?>
<Properties xmlns="http://schemas.openxmlformats.org/officeDocument/2006/extended-properties" xmlns:vt="http://schemas.openxmlformats.org/officeDocument/2006/docPropsVTypes">
  <Template/>
  <TotalTime>7391</TotalTime>
  <Words>3786</Words>
  <Application>Microsoft Office PowerPoint</Application>
  <PresentationFormat>全屏显示(4:3)</PresentationFormat>
  <Paragraphs>478</Paragraphs>
  <Slides>43</Slides>
  <Notes>2</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宋体</vt:lpstr>
      <vt:lpstr>微软雅黑</vt:lpstr>
      <vt:lpstr>Arial</vt:lpstr>
      <vt:lpstr>Calibri</vt:lpstr>
      <vt:lpstr>Times New Roman</vt:lpstr>
      <vt:lpstr>Wingdings</vt:lpstr>
      <vt:lpstr>Default Design</vt:lpstr>
      <vt:lpstr>PowerPoint 演示文稿</vt:lpstr>
      <vt:lpstr>PowerPoint 演示文稿</vt:lpstr>
      <vt:lpstr>PowerPoint 演示文稿</vt:lpstr>
      <vt:lpstr>产品 优势</vt:lpstr>
      <vt:lpstr>集企业90%的应用大成于一身</vt:lpstr>
      <vt:lpstr>PowerPoint 演示文稿</vt:lpstr>
      <vt:lpstr>快速部署 —建成周期短，按需选型，成本可控</vt:lpstr>
      <vt:lpstr>PowerPoint 演示文稿</vt:lpstr>
      <vt:lpstr>分布式部署 —有网络就能设置坐席</vt:lpstr>
      <vt:lpstr>省心省力 —海量资源整合，一站式解决方案</vt:lpstr>
      <vt:lpstr>稳定可靠 —专业网管中心及远程维护</vt:lpstr>
      <vt:lpstr>网管中心 — 提前预警，预防灾难事故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呼叫中心 —账户和权限系统</vt:lpstr>
      <vt:lpstr>呼叫中心 — IPPBX</vt:lpstr>
      <vt:lpstr>呼叫中心 —互动式语音应答（IVR）</vt:lpstr>
      <vt:lpstr>呼叫中心 —客户关系管理（CRM）</vt:lpstr>
      <vt:lpstr>呼叫中心 ——客户资料弹屏</vt:lpstr>
      <vt:lpstr>呼叫中心 —高级外呼任务</vt:lpstr>
      <vt:lpstr>呼叫中心 —订单管理及电子商务</vt:lpstr>
      <vt:lpstr>呼叫中心 —日程安排及回访提醒</vt:lpstr>
      <vt:lpstr>呼叫中心 —全程通话录音</vt:lpstr>
      <vt:lpstr>呼叫中心 —全程通话录音</vt:lpstr>
      <vt:lpstr>呼叫中心 —短信和邮件功能</vt:lpstr>
      <vt:lpstr>呼叫中心 —报表统计</vt:lpstr>
      <vt:lpstr>呼叫中心 —内部沟通，电话会议及公告系统</vt:lpstr>
      <vt:lpstr>成功案例</vt:lpstr>
      <vt:lpstr>成功案例（客户简介）</vt:lpstr>
      <vt:lpstr>PowerPoint 演示文稿</vt:lpstr>
      <vt:lpstr>公司简介</vt:lpstr>
      <vt:lpstr>系统演示</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UCServer呼叫中心一体机</dc:title>
  <dc:creator>Administrator</dc:creator>
  <cp:lastModifiedBy>储永存</cp:lastModifiedBy>
  <cp:revision>422</cp:revision>
  <dcterms:created xsi:type="dcterms:W3CDTF">2012-08-23T01:30:00Z</dcterms:created>
  <dcterms:modified xsi:type="dcterms:W3CDTF">2014-03-26T08:46:42Z</dcterms:modified>
</cp:coreProperties>
</file>